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72" r:id="rId3"/>
    <p:sldId id="257" r:id="rId4"/>
    <p:sldId id="258" r:id="rId5"/>
    <p:sldId id="259" r:id="rId6"/>
    <p:sldId id="261" r:id="rId7"/>
    <p:sldId id="260" r:id="rId8"/>
    <p:sldId id="265" r:id="rId9"/>
    <p:sldId id="262" r:id="rId10"/>
    <p:sldId id="266" r:id="rId11"/>
    <p:sldId id="263" r:id="rId12"/>
    <p:sldId id="267" r:id="rId13"/>
    <p:sldId id="268" r:id="rId14"/>
    <p:sldId id="264" r:id="rId15"/>
    <p:sldId id="276" r:id="rId16"/>
    <p:sldId id="27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780EC-E20D-41AB-A013-5A8CF885D2DC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338C8-05B5-4F61-9AAF-6A6A5A44C1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8EB1-BEDB-4AAB-BFEC-60613A3114E2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96CC-B27A-4C94-BAD4-B0B79DFCD6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8EB1-BEDB-4AAB-BFEC-60613A3114E2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96CC-B27A-4C94-BAD4-B0B79DFCD6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8EB1-BEDB-4AAB-BFEC-60613A3114E2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96CC-B27A-4C94-BAD4-B0B79DFCD6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8EB1-BEDB-4AAB-BFEC-60613A3114E2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96CC-B27A-4C94-BAD4-B0B79DFCD6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8EB1-BEDB-4AAB-BFEC-60613A3114E2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96CC-B27A-4C94-BAD4-B0B79DFCD6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8EB1-BEDB-4AAB-BFEC-60613A3114E2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96CC-B27A-4C94-BAD4-B0B79DFCD6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8EB1-BEDB-4AAB-BFEC-60613A3114E2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96CC-B27A-4C94-BAD4-B0B79DFCD6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8EB1-BEDB-4AAB-BFEC-60613A3114E2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96CC-B27A-4C94-BAD4-B0B79DFCD6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8EB1-BEDB-4AAB-BFEC-60613A3114E2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96CC-B27A-4C94-BAD4-B0B79DFCD6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8EB1-BEDB-4AAB-BFEC-60613A3114E2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96CC-B27A-4C94-BAD4-B0B79DFCD6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8EB1-BEDB-4AAB-BFEC-60613A3114E2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96CC-B27A-4C94-BAD4-B0B79DFCD6E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68EB1-BEDB-4AAB-BFEC-60613A3114E2}" type="datetimeFigureOut">
              <a:rPr lang="cs-CZ" smtClean="0"/>
              <a:pPr/>
              <a:t>29.1.2013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96CC-B27A-4C94-BAD4-B0B79DFCD6E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zs-mozartova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undrum@centrum.cz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14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7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ken mapa Evropy - zeměd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548680"/>
            <a:ext cx="6700399" cy="63093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571604" y="6643710"/>
            <a:ext cx="6715172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1571604" y="214290"/>
            <a:ext cx="664373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Mapa zemědělství Evropy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80312" y="6488668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[Obr. 2]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475656" y="548680"/>
            <a:ext cx="6264696" cy="10801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/>
              <a:t>D</a:t>
            </a:r>
            <a:r>
              <a:rPr lang="cs-CZ" sz="4000" dirty="0" smtClean="0"/>
              <a:t>oprava</a:t>
            </a:r>
            <a:endParaRPr lang="cs-CZ" sz="4000" dirty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2132856"/>
            <a:ext cx="244827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železniční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539552" y="3356992"/>
            <a:ext cx="244827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silniční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539552" y="4437112"/>
            <a:ext cx="244827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letecká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539552" y="5733256"/>
            <a:ext cx="244827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vodní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3470008" y="1988840"/>
            <a:ext cx="542247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Dlouhodobá tradice ve všech zemích</a:t>
            </a:r>
          </a:p>
          <a:p>
            <a:pPr algn="ctr"/>
            <a:r>
              <a:rPr lang="cs-CZ" sz="2400" dirty="0" smtClean="0"/>
              <a:t>V současnosti modernizace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391740" y="3212976"/>
            <a:ext cx="550074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Rozšiřování dálniční sítě,</a:t>
            </a:r>
          </a:p>
          <a:p>
            <a:pPr algn="ctr"/>
            <a:r>
              <a:rPr lang="cs-CZ" sz="2400" dirty="0" smtClean="0"/>
              <a:t>Nejlepší v západní a střední Evropě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3419872" y="4365104"/>
            <a:ext cx="540060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Nejvýznamnější letiště: Paříž, Londýn,</a:t>
            </a:r>
          </a:p>
          <a:p>
            <a:pPr algn="ctr"/>
            <a:r>
              <a:rPr lang="cs-CZ" sz="2400" dirty="0" smtClean="0"/>
              <a:t>Frankfurt </a:t>
            </a:r>
            <a:r>
              <a:rPr lang="cs-CZ" sz="2400" dirty="0" err="1" smtClean="0"/>
              <a:t>n.M</a:t>
            </a:r>
            <a:r>
              <a:rPr lang="cs-CZ" sz="2400" dirty="0" smtClean="0"/>
              <a:t>., Vídeň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491880" y="5589240"/>
            <a:ext cx="5322330" cy="10527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Největší přístavy: Rotterdam, Marseille, Hamburk, Janov</a:t>
            </a:r>
            <a:endParaRPr lang="cs-CZ" sz="2400" dirty="0"/>
          </a:p>
        </p:txBody>
      </p:sp>
      <p:sp>
        <p:nvSpPr>
          <p:cNvPr id="12" name="Šipka doleva 11">
            <a:hlinkClick r:id="rId2" action="ppaction://hlinksldjump"/>
          </p:cNvPr>
          <p:cNvSpPr/>
          <p:nvPr/>
        </p:nvSpPr>
        <p:spPr>
          <a:xfrm>
            <a:off x="8460432" y="6453336"/>
            <a:ext cx="1008112" cy="40466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ken mapa Evropy - železn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6887118" cy="5765959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214282" y="0"/>
            <a:ext cx="700092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Mapa železniční sítě v Evropě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7215206" y="857232"/>
            <a:ext cx="1928794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Nejhustější síť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7215206" y="3643314"/>
            <a:ext cx="1928794" cy="4286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Nejméně železnic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7286644" y="1643050"/>
            <a:ext cx="1857356" cy="16430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Západní Evropa</a:t>
            </a:r>
          </a:p>
          <a:p>
            <a:pPr algn="ctr"/>
            <a:r>
              <a:rPr lang="cs-CZ" dirty="0" smtClean="0"/>
              <a:t>Jižní Evropa</a:t>
            </a:r>
          </a:p>
          <a:p>
            <a:pPr algn="ctr"/>
            <a:r>
              <a:rPr lang="cs-CZ" dirty="0" smtClean="0"/>
              <a:t>Střední Evropa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7143768" y="4500570"/>
            <a:ext cx="2000232" cy="16430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Jihovýchodní </a:t>
            </a:r>
          </a:p>
          <a:p>
            <a:pPr algn="ctr"/>
            <a:r>
              <a:rPr lang="cs-CZ" dirty="0" smtClean="0"/>
              <a:t>Východní  Evropa</a:t>
            </a:r>
          </a:p>
          <a:p>
            <a:pPr algn="ctr"/>
            <a:r>
              <a:rPr lang="cs-CZ" dirty="0" smtClean="0"/>
              <a:t>Jižní Evropa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92280" y="6309320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[Obr. 3]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ken mapa Evropy - siln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7858148" cy="62134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3" name="Zaoblený obdélník 2"/>
          <p:cNvSpPr/>
          <p:nvPr/>
        </p:nvSpPr>
        <p:spPr>
          <a:xfrm>
            <a:off x="0" y="0"/>
            <a:ext cx="7929586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Mapa hustoty dálniční sítě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6572264" y="1214422"/>
            <a:ext cx="214310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Nejvíce dálnic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6643702" y="3786190"/>
            <a:ext cx="214310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Nejméně dálnic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6715140" y="1785926"/>
            <a:ext cx="1928826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Střední Evropa</a:t>
            </a:r>
          </a:p>
          <a:p>
            <a:pPr algn="ctr"/>
            <a:r>
              <a:rPr lang="cs-CZ" dirty="0" smtClean="0"/>
              <a:t>Západní Evropa</a:t>
            </a:r>
          </a:p>
          <a:p>
            <a:pPr algn="ctr"/>
            <a:r>
              <a:rPr lang="cs-CZ" dirty="0" smtClean="0"/>
              <a:t>Sever Itálie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6786578" y="4357694"/>
            <a:ext cx="1928826" cy="15001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Severní Evropa</a:t>
            </a:r>
          </a:p>
          <a:p>
            <a:pPr algn="ctr"/>
            <a:r>
              <a:rPr lang="cs-CZ" dirty="0" smtClean="0"/>
              <a:t>Jihovýchodní a </a:t>
            </a:r>
          </a:p>
          <a:p>
            <a:pPr algn="ctr"/>
            <a:r>
              <a:rPr lang="cs-CZ" dirty="0" smtClean="0"/>
              <a:t>Jižní Evropa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64288" y="6488668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[Obr. 4]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259632" y="764704"/>
            <a:ext cx="6552728" cy="1224136"/>
          </a:xfrm>
          <a:prstGeom prst="round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Služby</a:t>
            </a:r>
            <a:endParaRPr lang="cs-CZ" sz="4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2276872"/>
            <a:ext cx="8424936" cy="415498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Vyspělé státy mají velký podíl obyvatel pracujících ve službách</a:t>
            </a:r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Vysoká úroveň služeb ve vyspělých zemích</a:t>
            </a:r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Základní služby: zdravotnictví, školství, obchod, státní správa</a:t>
            </a:r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r>
              <a:rPr lang="cs-CZ" sz="2400" b="1" dirty="0" smtClean="0"/>
              <a:t>Další služby: ubytování, stravování</a:t>
            </a:r>
          </a:p>
          <a:p>
            <a:pPr>
              <a:buFont typeface="Wingdings" pitchFamily="2" charset="2"/>
              <a:buChar char="Ø"/>
            </a:pPr>
            <a:endParaRPr lang="cs-CZ" sz="2400" b="1" dirty="0" smtClean="0"/>
          </a:p>
          <a:p>
            <a:pPr>
              <a:buFont typeface="Wingdings" pitchFamily="2" charset="2"/>
              <a:buChar char="Ø"/>
            </a:pP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2379077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HÜBELOVÁ, D.; CHALUPA, P.: Zeměpis Evropa, 1. díl pro 8. ročník ZŠ nebo tercie víceletých gymnázií. Brno: Nová škola, s.r.o. 2012. 96 s. IBSN 978-80-7289-348-5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JEŘÁBEK, M.: Zeměpis 8 – učebnice pro základní školy a víceletá gymnázia. Plzeň: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2006. 128 s. ISBN 80-7238-486-4</a:t>
            </a: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Evropa – sešitový atlas pro základní školy a víceletá gymnázia. Praha: Kartografie 2006. 53 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54868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8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[Obr.1] Mapa těžby surovin a průmyslu v oblasti Severního moře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Učebnice: HÜBELOVÁ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, D.; CHALUPA, P.: Zeměpis Evropa, 1. díl pro 8. ročník ZŠ nebo tercie víceletých gymnázií. Brno: Nová škola, s.r.o. 2012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IBSN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978-80-7289-348-5; s. 22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227687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10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[Obr.2] Mapa zemědělství Evropy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Učebnice: HÜBELOVÁ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, D.; CHALUPA, P.: Zeměpis Evropa, 1. díl pro 8. ročník ZŠ nebo tercie víceletých gymnázií. Brno: Nová škola, s.r.o. 2012. IBSN 978-80-7289-348-5; s.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21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407707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12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[Obr.3]  Mapa  Doprava železniční 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Atlas Evropy – sešitový atlas pro základní školy a víceletá gymnázia, Kartografie Praha, 2006; s. 18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9552" y="530120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Strana 13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[Obr.4] Mapa Doprava silniční</a:t>
            </a:r>
          </a:p>
          <a:p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Atlas Evropy – sešitový atlas pro základní školy a víceletá gymnázia, Kartografie Praha, 2006, s. 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Eva Hájková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Zeměpis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Státy Evropy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Hospodářství Evropy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VY_32_INOVACE_12.04.HAJ.ZE.8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21. 10. 2012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99592" y="260648"/>
            <a:ext cx="6984776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Hospodářství Evropy</a:t>
            </a:r>
            <a:endParaRPr lang="cs-CZ" sz="4400" dirty="0"/>
          </a:p>
        </p:txBody>
      </p:sp>
      <p:sp>
        <p:nvSpPr>
          <p:cNvPr id="3" name="Zaoblený obdélník 2"/>
          <p:cNvSpPr/>
          <p:nvPr/>
        </p:nvSpPr>
        <p:spPr>
          <a:xfrm>
            <a:off x="1259632" y="1772816"/>
            <a:ext cx="6336704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Nejvyspělejší kontinent, různá úroveň: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683568" y="3501008"/>
            <a:ext cx="302433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Nejvyspělejší státy: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5004048" y="3501008"/>
            <a:ext cx="3024336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Nejméně vyspělé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395536" y="4869160"/>
            <a:ext cx="3672408" cy="18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Západní Evropa</a:t>
            </a:r>
          </a:p>
          <a:p>
            <a:pPr algn="ctr"/>
            <a:r>
              <a:rPr lang="cs-CZ" sz="2400" dirty="0" smtClean="0"/>
              <a:t>Severní  Evropa</a:t>
            </a:r>
          </a:p>
          <a:p>
            <a:pPr algn="ctr"/>
            <a:r>
              <a:rPr lang="cs-CZ" sz="2400" dirty="0" smtClean="0"/>
              <a:t>Některé státy jižní a střední </a:t>
            </a:r>
            <a:r>
              <a:rPr lang="cs-CZ" sz="2400" dirty="0"/>
              <a:t>E</a:t>
            </a:r>
            <a:r>
              <a:rPr lang="cs-CZ" sz="2400" dirty="0" smtClean="0"/>
              <a:t>vropy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4860032" y="4797152"/>
            <a:ext cx="3672408" cy="1800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Východní Evropa</a:t>
            </a:r>
          </a:p>
          <a:p>
            <a:pPr algn="ctr"/>
            <a:r>
              <a:rPr lang="cs-CZ" sz="2400" dirty="0" smtClean="0"/>
              <a:t>Jihovýchodní Evropa</a:t>
            </a:r>
          </a:p>
          <a:p>
            <a:pPr algn="ctr"/>
            <a:endParaRPr lang="cs-CZ" dirty="0"/>
          </a:p>
        </p:txBody>
      </p:sp>
      <p:cxnSp>
        <p:nvCxnSpPr>
          <p:cNvPr id="9" name="Přímá spojovací šipka 8"/>
          <p:cNvCxnSpPr>
            <a:stCxn id="3" idx="2"/>
            <a:endCxn id="4" idx="0"/>
          </p:cNvCxnSpPr>
          <p:nvPr/>
        </p:nvCxnSpPr>
        <p:spPr>
          <a:xfrm flipH="1">
            <a:off x="2195736" y="2636912"/>
            <a:ext cx="223224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3" idx="2"/>
            <a:endCxn id="5" idx="0"/>
          </p:cNvCxnSpPr>
          <p:nvPr/>
        </p:nvCxnSpPr>
        <p:spPr>
          <a:xfrm>
            <a:off x="4427984" y="2636912"/>
            <a:ext cx="2088232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Šipka dolů 19"/>
          <p:cNvSpPr/>
          <p:nvPr/>
        </p:nvSpPr>
        <p:spPr>
          <a:xfrm>
            <a:off x="2123728" y="4149080"/>
            <a:ext cx="288032" cy="6480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6444208" y="4077072"/>
            <a:ext cx="360040" cy="72008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99592" y="476672"/>
            <a:ext cx="6912768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Složky hospodářství:</a:t>
            </a:r>
            <a:endParaRPr lang="cs-CZ" sz="4000" dirty="0"/>
          </a:p>
        </p:txBody>
      </p:sp>
      <p:sp>
        <p:nvSpPr>
          <p:cNvPr id="3" name="Zaoblený obdélník 2"/>
          <p:cNvSpPr/>
          <p:nvPr/>
        </p:nvSpPr>
        <p:spPr>
          <a:xfrm>
            <a:off x="1043608" y="1844824"/>
            <a:ext cx="36004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Přírodní zdroje</a:t>
            </a:r>
            <a:endParaRPr lang="cs-CZ" sz="2800" dirty="0"/>
          </a:p>
        </p:txBody>
      </p:sp>
      <p:sp>
        <p:nvSpPr>
          <p:cNvPr id="4" name="Zaoblený obdélník 3">
            <a:hlinkClick r:id="rId2" action="ppaction://hlinksldjump"/>
          </p:cNvPr>
          <p:cNvSpPr/>
          <p:nvPr/>
        </p:nvSpPr>
        <p:spPr>
          <a:xfrm>
            <a:off x="971600" y="2780928"/>
            <a:ext cx="36004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průmysl</a:t>
            </a:r>
            <a:endParaRPr lang="cs-CZ" sz="2800" dirty="0"/>
          </a:p>
        </p:txBody>
      </p:sp>
      <p:sp>
        <p:nvSpPr>
          <p:cNvPr id="5" name="Zaoblený obdélník 4">
            <a:hlinkClick r:id="rId3" action="ppaction://hlinksldjump"/>
          </p:cNvPr>
          <p:cNvSpPr/>
          <p:nvPr/>
        </p:nvSpPr>
        <p:spPr>
          <a:xfrm>
            <a:off x="971600" y="3789040"/>
            <a:ext cx="36004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zemědělství</a:t>
            </a:r>
            <a:endParaRPr lang="cs-CZ" sz="2800" dirty="0"/>
          </a:p>
        </p:txBody>
      </p:sp>
      <p:sp>
        <p:nvSpPr>
          <p:cNvPr id="6" name="Zaoblený obdélník 5">
            <a:hlinkClick r:id="rId4" action="ppaction://hlinksldjump"/>
          </p:cNvPr>
          <p:cNvSpPr/>
          <p:nvPr/>
        </p:nvSpPr>
        <p:spPr>
          <a:xfrm>
            <a:off x="971600" y="4797152"/>
            <a:ext cx="36004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doprava</a:t>
            </a:r>
            <a:endParaRPr lang="cs-CZ" sz="2800" dirty="0"/>
          </a:p>
        </p:txBody>
      </p:sp>
      <p:sp>
        <p:nvSpPr>
          <p:cNvPr id="7" name="Zaoblený obdélník 6">
            <a:hlinkClick r:id="rId5" action="ppaction://hlinksldjump"/>
          </p:cNvPr>
          <p:cNvSpPr/>
          <p:nvPr/>
        </p:nvSpPr>
        <p:spPr>
          <a:xfrm>
            <a:off x="971600" y="5877272"/>
            <a:ext cx="36004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služby</a:t>
            </a:r>
            <a:endParaRPr lang="cs-CZ" sz="2800" dirty="0"/>
          </a:p>
        </p:txBody>
      </p:sp>
      <p:sp>
        <p:nvSpPr>
          <p:cNvPr id="9" name="Zaoblený obdélník 8"/>
          <p:cNvSpPr/>
          <p:nvPr/>
        </p:nvSpPr>
        <p:spPr>
          <a:xfrm>
            <a:off x="5796136" y="1628800"/>
            <a:ext cx="306084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Přírodní bohatství</a:t>
            </a:r>
            <a:endParaRPr lang="cs-CZ" sz="2400" dirty="0"/>
          </a:p>
        </p:txBody>
      </p:sp>
      <p:sp>
        <p:nvSpPr>
          <p:cNvPr id="10" name="Zaoblený obdélník 9">
            <a:hlinkClick r:id="rId6" action="ppaction://hlinksldjump"/>
          </p:cNvPr>
          <p:cNvSpPr/>
          <p:nvPr/>
        </p:nvSpPr>
        <p:spPr>
          <a:xfrm>
            <a:off x="5796136" y="2420888"/>
            <a:ext cx="30243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Nerostné bohatství</a:t>
            </a:r>
            <a:endParaRPr lang="cs-CZ" sz="2400" dirty="0"/>
          </a:p>
        </p:txBody>
      </p:sp>
      <p:cxnSp>
        <p:nvCxnSpPr>
          <p:cNvPr id="12" name="Přímá spojovací šipka 11"/>
          <p:cNvCxnSpPr>
            <a:stCxn id="3" idx="3"/>
            <a:endCxn id="9" idx="1"/>
          </p:cNvCxnSpPr>
          <p:nvPr/>
        </p:nvCxnSpPr>
        <p:spPr>
          <a:xfrm flipV="1">
            <a:off x="4644008" y="1952836"/>
            <a:ext cx="115212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3" idx="3"/>
            <a:endCxn id="10" idx="1"/>
          </p:cNvCxnSpPr>
          <p:nvPr/>
        </p:nvCxnSpPr>
        <p:spPr>
          <a:xfrm>
            <a:off x="4644008" y="2168860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1187624" y="260648"/>
            <a:ext cx="5904656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Nerostné bohatství</a:t>
            </a:r>
            <a:endParaRPr lang="cs-CZ" sz="3600" dirty="0"/>
          </a:p>
        </p:txBody>
      </p:sp>
      <p:sp>
        <p:nvSpPr>
          <p:cNvPr id="4" name="Zaoblený obdélník 3"/>
          <p:cNvSpPr/>
          <p:nvPr/>
        </p:nvSpPr>
        <p:spPr>
          <a:xfrm>
            <a:off x="3131840" y="3356992"/>
            <a:ext cx="187220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Ropa.  plyn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179512" y="2204864"/>
            <a:ext cx="223224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P</a:t>
            </a:r>
            <a:r>
              <a:rPr lang="cs-CZ" sz="2800" dirty="0" smtClean="0"/>
              <a:t>aliva</a:t>
            </a:r>
            <a:endParaRPr lang="cs-CZ" sz="2800" dirty="0"/>
          </a:p>
        </p:txBody>
      </p:sp>
      <p:sp>
        <p:nvSpPr>
          <p:cNvPr id="6" name="Zaoblený obdélník 5"/>
          <p:cNvSpPr/>
          <p:nvPr/>
        </p:nvSpPr>
        <p:spPr>
          <a:xfrm>
            <a:off x="323528" y="4509120"/>
            <a:ext cx="244827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Železná ruda</a:t>
            </a:r>
            <a:endParaRPr lang="cs-CZ" sz="2800" dirty="0"/>
          </a:p>
        </p:txBody>
      </p:sp>
      <p:sp>
        <p:nvSpPr>
          <p:cNvPr id="7" name="Zaoblený obdélník 6"/>
          <p:cNvSpPr/>
          <p:nvPr/>
        </p:nvSpPr>
        <p:spPr>
          <a:xfrm>
            <a:off x="3059832" y="1556792"/>
            <a:ext cx="187220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Černé  uhlí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179512" y="5589240"/>
            <a:ext cx="2556792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Barevné kovy</a:t>
            </a:r>
            <a:endParaRPr lang="cs-CZ" sz="2800" dirty="0"/>
          </a:p>
        </p:txBody>
      </p:sp>
      <p:sp>
        <p:nvSpPr>
          <p:cNvPr id="9" name="Zaoblený obdélník 8"/>
          <p:cNvSpPr/>
          <p:nvPr/>
        </p:nvSpPr>
        <p:spPr>
          <a:xfrm>
            <a:off x="5327576" y="1412776"/>
            <a:ext cx="381642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Rusko, Ukrajina, Polsko</a:t>
            </a:r>
          </a:p>
          <a:p>
            <a:pPr algn="ctr"/>
            <a:r>
              <a:rPr lang="cs-CZ" sz="2400" dirty="0" smtClean="0"/>
              <a:t>Německo, Velká Británie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059832" y="2420888"/>
            <a:ext cx="1872208" cy="504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Hnědé uhlí</a:t>
            </a:r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5327576" y="2276872"/>
            <a:ext cx="381642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Německo, Rusko,</a:t>
            </a:r>
          </a:p>
          <a:p>
            <a:pPr algn="ctr"/>
            <a:r>
              <a:rPr lang="cs-CZ" sz="2400" dirty="0" smtClean="0"/>
              <a:t>Česká republika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5399584" y="3284984"/>
            <a:ext cx="374441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Rusko, Severní moře – </a:t>
            </a:r>
          </a:p>
          <a:p>
            <a:pPr algn="ctr"/>
            <a:r>
              <a:rPr lang="cs-CZ" sz="2400" dirty="0" smtClean="0"/>
              <a:t>Norsko, Británie, Nizozemí</a:t>
            </a:r>
            <a:endParaRPr lang="cs-CZ" sz="24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5220072" y="4581128"/>
            <a:ext cx="352839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Rusko, Ukrajina</a:t>
            </a:r>
          </a:p>
          <a:p>
            <a:pPr algn="ctr"/>
            <a:r>
              <a:rPr lang="cs-CZ" sz="2400" dirty="0"/>
              <a:t>Š</a:t>
            </a:r>
            <a:r>
              <a:rPr lang="cs-CZ" sz="2400" dirty="0" smtClean="0"/>
              <a:t>védsko</a:t>
            </a:r>
            <a:endParaRPr lang="cs-CZ" sz="24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5220072" y="5589240"/>
            <a:ext cx="345638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Polsko, Maďarsko,</a:t>
            </a:r>
          </a:p>
          <a:p>
            <a:pPr algn="ctr"/>
            <a:r>
              <a:rPr lang="cs-CZ" sz="2400" dirty="0" smtClean="0"/>
              <a:t>Francie</a:t>
            </a:r>
            <a:endParaRPr lang="cs-CZ" sz="2400" dirty="0"/>
          </a:p>
        </p:txBody>
      </p:sp>
      <p:cxnSp>
        <p:nvCxnSpPr>
          <p:cNvPr id="23" name="Přímá spojovací šipka 22"/>
          <p:cNvCxnSpPr>
            <a:stCxn id="5" idx="3"/>
            <a:endCxn id="7" idx="1"/>
          </p:cNvCxnSpPr>
          <p:nvPr/>
        </p:nvCxnSpPr>
        <p:spPr>
          <a:xfrm flipV="1">
            <a:off x="2411760" y="1808820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>
            <a:stCxn id="5" idx="3"/>
            <a:endCxn id="11" idx="1"/>
          </p:cNvCxnSpPr>
          <p:nvPr/>
        </p:nvCxnSpPr>
        <p:spPr>
          <a:xfrm>
            <a:off x="2411760" y="2600908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stCxn id="5" idx="3"/>
            <a:endCxn id="4" idx="1"/>
          </p:cNvCxnSpPr>
          <p:nvPr/>
        </p:nvCxnSpPr>
        <p:spPr>
          <a:xfrm>
            <a:off x="2411760" y="2600908"/>
            <a:ext cx="720080" cy="1044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Šipka doleva 16"/>
          <p:cNvSpPr/>
          <p:nvPr/>
        </p:nvSpPr>
        <p:spPr>
          <a:xfrm>
            <a:off x="4932040" y="1772816"/>
            <a:ext cx="360040" cy="21602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leva 17"/>
          <p:cNvSpPr/>
          <p:nvPr/>
        </p:nvSpPr>
        <p:spPr>
          <a:xfrm>
            <a:off x="4932040" y="2564904"/>
            <a:ext cx="360040" cy="21602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leva 19"/>
          <p:cNvSpPr/>
          <p:nvPr/>
        </p:nvSpPr>
        <p:spPr>
          <a:xfrm>
            <a:off x="5004048" y="3573016"/>
            <a:ext cx="360040" cy="21602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eva 20"/>
          <p:cNvSpPr/>
          <p:nvPr/>
        </p:nvSpPr>
        <p:spPr>
          <a:xfrm>
            <a:off x="2771800" y="4797152"/>
            <a:ext cx="2376264" cy="2880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leva 23"/>
          <p:cNvSpPr/>
          <p:nvPr/>
        </p:nvSpPr>
        <p:spPr>
          <a:xfrm>
            <a:off x="2771800" y="5733256"/>
            <a:ext cx="2376264" cy="28803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eva 25">
            <a:hlinkClick r:id="rId2" action="ppaction://hlinksldjump"/>
          </p:cNvPr>
          <p:cNvSpPr/>
          <p:nvPr/>
        </p:nvSpPr>
        <p:spPr>
          <a:xfrm>
            <a:off x="7956376" y="6597352"/>
            <a:ext cx="1008112" cy="2606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17" grpId="0" animBg="1"/>
      <p:bldP spid="18" grpId="0" animBg="1"/>
      <p:bldP spid="20" grpId="0" animBg="1"/>
      <p:bldP spid="2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259632" y="404664"/>
            <a:ext cx="6552728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Výroba elektrické energie</a:t>
            </a:r>
            <a:endParaRPr lang="cs-CZ" sz="3600" dirty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2348880"/>
            <a:ext cx="19442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tepelné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611560" y="3501008"/>
            <a:ext cx="201622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jaderné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611560" y="4653136"/>
            <a:ext cx="194421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vodní</a:t>
            </a:r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539552" y="5661248"/>
            <a:ext cx="201622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ostatní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779912" y="2276872"/>
            <a:ext cx="5040560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r>
              <a:rPr lang="cs-CZ" sz="2400" dirty="0" smtClean="0"/>
              <a:t>Státy se zásobami uhlí:</a:t>
            </a:r>
          </a:p>
          <a:p>
            <a:pPr algn="ctr"/>
            <a:r>
              <a:rPr lang="cs-CZ" sz="2400" dirty="0" smtClean="0"/>
              <a:t>Rusko, Ukrajina, Velká Británie</a:t>
            </a:r>
          </a:p>
          <a:p>
            <a:pPr algn="ctr"/>
            <a:endParaRPr lang="cs-CZ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3779912" y="3501008"/>
            <a:ext cx="5040560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Státy s nedostatkem paliv:</a:t>
            </a:r>
          </a:p>
          <a:p>
            <a:pPr algn="ctr"/>
            <a:r>
              <a:rPr lang="cs-CZ" sz="2400" dirty="0" smtClean="0"/>
              <a:t>Francie, Belgie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3779912" y="4581128"/>
            <a:ext cx="511256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Státy s prudkými řekami</a:t>
            </a:r>
          </a:p>
          <a:p>
            <a:pPr algn="ctr"/>
            <a:r>
              <a:rPr lang="cs-CZ" sz="2400" dirty="0" smtClean="0"/>
              <a:t>Norsko, Rakousko</a:t>
            </a:r>
            <a:endParaRPr lang="cs-CZ" sz="2400" dirty="0"/>
          </a:p>
        </p:txBody>
      </p:sp>
      <p:sp>
        <p:nvSpPr>
          <p:cNvPr id="14" name="Zaoblený obdélník 13"/>
          <p:cNvSpPr/>
          <p:nvPr/>
        </p:nvSpPr>
        <p:spPr>
          <a:xfrm>
            <a:off x="3779912" y="5661248"/>
            <a:ext cx="511256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Zvyšování počtu elektráren    </a:t>
            </a:r>
          </a:p>
          <a:p>
            <a:pPr algn="ctr"/>
            <a:r>
              <a:rPr lang="cs-CZ" sz="2400" dirty="0" smtClean="0"/>
              <a:t>z obnovitelných zdrojů: solární, větrné</a:t>
            </a:r>
            <a:endParaRPr lang="cs-CZ" sz="2400" dirty="0"/>
          </a:p>
        </p:txBody>
      </p:sp>
      <p:sp>
        <p:nvSpPr>
          <p:cNvPr id="15" name="Šipka doprava 14"/>
          <p:cNvSpPr/>
          <p:nvPr/>
        </p:nvSpPr>
        <p:spPr>
          <a:xfrm>
            <a:off x="2627784" y="2636912"/>
            <a:ext cx="115212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2627784" y="3789040"/>
            <a:ext cx="115212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2627784" y="4869160"/>
            <a:ext cx="115212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 doprava 17"/>
          <p:cNvSpPr/>
          <p:nvPr/>
        </p:nvSpPr>
        <p:spPr>
          <a:xfrm>
            <a:off x="2627784" y="5949280"/>
            <a:ext cx="115212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043608" y="332656"/>
            <a:ext cx="6480720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Průmysl</a:t>
            </a:r>
            <a:endParaRPr lang="cs-CZ" sz="4000" dirty="0"/>
          </a:p>
        </p:txBody>
      </p:sp>
      <p:sp>
        <p:nvSpPr>
          <p:cNvPr id="3" name="Zaoblený obdélník 2">
            <a:hlinkClick r:id="rId2" action="ppaction://hlinksldjump"/>
          </p:cNvPr>
          <p:cNvSpPr/>
          <p:nvPr/>
        </p:nvSpPr>
        <p:spPr>
          <a:xfrm>
            <a:off x="539552" y="1988840"/>
            <a:ext cx="252028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energetický</a:t>
            </a:r>
            <a:endParaRPr lang="cs-CZ" sz="2400" dirty="0"/>
          </a:p>
        </p:txBody>
      </p:sp>
      <p:sp>
        <p:nvSpPr>
          <p:cNvPr id="4" name="Zaoblený obdélník 3"/>
          <p:cNvSpPr/>
          <p:nvPr/>
        </p:nvSpPr>
        <p:spPr>
          <a:xfrm>
            <a:off x="467544" y="3284984"/>
            <a:ext cx="25922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strojírenský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467544" y="4509120"/>
            <a:ext cx="259228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chemický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395536" y="5589240"/>
            <a:ext cx="262880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spotřební</a:t>
            </a:r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3851920" y="1988840"/>
            <a:ext cx="439248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Základ všech odvětví průmyslu</a:t>
            </a:r>
            <a:endParaRPr lang="cs-CZ" sz="24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3851920" y="3356992"/>
            <a:ext cx="439248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Výroba dopravních prostředků</a:t>
            </a:r>
          </a:p>
          <a:p>
            <a:pPr algn="ctr"/>
            <a:r>
              <a:rPr lang="cs-CZ" sz="2400" dirty="0" smtClean="0"/>
              <a:t>elektrotechnika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3851920" y="5589240"/>
            <a:ext cx="439248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Tradiční obory:</a:t>
            </a:r>
          </a:p>
          <a:p>
            <a:pPr algn="ctr"/>
            <a:r>
              <a:rPr lang="cs-CZ" sz="2400" dirty="0" smtClean="0"/>
              <a:t>Textilní, obuvnický, potravinářský</a:t>
            </a:r>
            <a:endParaRPr lang="cs-CZ" sz="2400" dirty="0"/>
          </a:p>
        </p:txBody>
      </p:sp>
      <p:sp>
        <p:nvSpPr>
          <p:cNvPr id="15" name="Zaoblený obdélník 14"/>
          <p:cNvSpPr/>
          <p:nvPr/>
        </p:nvSpPr>
        <p:spPr>
          <a:xfrm>
            <a:off x="3851920" y="4509120"/>
            <a:ext cx="439248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Petrochemie</a:t>
            </a:r>
            <a:r>
              <a:rPr lang="cs-CZ" dirty="0" smtClean="0"/>
              <a:t>, </a:t>
            </a:r>
            <a:r>
              <a:rPr lang="cs-CZ" sz="2400" dirty="0" smtClean="0"/>
              <a:t>gumárenství</a:t>
            </a:r>
          </a:p>
          <a:p>
            <a:pPr algn="ctr"/>
            <a:r>
              <a:rPr lang="cs-CZ" sz="2400" dirty="0" smtClean="0"/>
              <a:t>Farmaceutický průmysl</a:t>
            </a:r>
            <a:endParaRPr lang="cs-CZ" sz="2400" dirty="0"/>
          </a:p>
        </p:txBody>
      </p:sp>
      <p:sp>
        <p:nvSpPr>
          <p:cNvPr id="12" name="Mínus 11"/>
          <p:cNvSpPr/>
          <p:nvPr/>
        </p:nvSpPr>
        <p:spPr>
          <a:xfrm flipV="1">
            <a:off x="2987824" y="2132856"/>
            <a:ext cx="936104" cy="477766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Mínus 13"/>
          <p:cNvSpPr/>
          <p:nvPr/>
        </p:nvSpPr>
        <p:spPr>
          <a:xfrm flipV="1">
            <a:off x="2987824" y="3429000"/>
            <a:ext cx="936104" cy="477766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Mínus 15"/>
          <p:cNvSpPr/>
          <p:nvPr/>
        </p:nvSpPr>
        <p:spPr>
          <a:xfrm flipV="1">
            <a:off x="2987824" y="4653136"/>
            <a:ext cx="936104" cy="477766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Mínus 16"/>
          <p:cNvSpPr/>
          <p:nvPr/>
        </p:nvSpPr>
        <p:spPr>
          <a:xfrm flipV="1">
            <a:off x="2987824" y="5661248"/>
            <a:ext cx="936104" cy="477766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3" grpId="0" animBg="1"/>
      <p:bldP spid="15" grpId="0" animBg="1"/>
      <p:bldP spid="12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ken mapa Evropy - průmysl 2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000108"/>
            <a:ext cx="5311734" cy="5657088"/>
          </a:xfrm>
          <a:prstGeom prst="rect">
            <a:avLst/>
          </a:prstGeom>
        </p:spPr>
      </p:pic>
      <p:sp>
        <p:nvSpPr>
          <p:cNvPr id="3" name="Zaoblený obdélník 2"/>
          <p:cNvSpPr/>
          <p:nvPr/>
        </p:nvSpPr>
        <p:spPr>
          <a:xfrm>
            <a:off x="642910" y="142852"/>
            <a:ext cx="6143668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Mapa těžby nerostných surovin</a:t>
            </a:r>
          </a:p>
          <a:p>
            <a:pPr algn="ctr"/>
            <a:r>
              <a:rPr lang="cs-CZ" sz="2800" dirty="0" smtClean="0"/>
              <a:t>a průmyslu v oblasti Severního moře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6215074" y="1428736"/>
            <a:ext cx="2571768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Novější naleziště</a:t>
            </a:r>
          </a:p>
          <a:p>
            <a:pPr algn="ctr"/>
            <a:r>
              <a:rPr lang="cs-CZ" dirty="0" smtClean="0"/>
              <a:t>Ropa, zemní plyn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6143636" y="4214818"/>
            <a:ext cx="2500330" cy="571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Tradiční naleziště</a:t>
            </a:r>
          </a:p>
          <a:p>
            <a:pPr algn="ctr"/>
            <a:r>
              <a:rPr lang="cs-CZ" dirty="0" smtClean="0"/>
              <a:t>Černé a hnědé uhlí</a:t>
            </a:r>
            <a:endParaRPr lang="cs-CZ" dirty="0"/>
          </a:p>
        </p:txBody>
      </p:sp>
      <p:sp>
        <p:nvSpPr>
          <p:cNvPr id="10" name="Šipka doleva 9"/>
          <p:cNvSpPr/>
          <p:nvPr/>
        </p:nvSpPr>
        <p:spPr>
          <a:xfrm>
            <a:off x="4071934" y="1571612"/>
            <a:ext cx="2143140" cy="214314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 rot="19807547">
            <a:off x="3714190" y="2638837"/>
            <a:ext cx="2789954" cy="221451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eva 11"/>
          <p:cNvSpPr/>
          <p:nvPr/>
        </p:nvSpPr>
        <p:spPr>
          <a:xfrm rot="1263086" flipV="1">
            <a:off x="2558606" y="3799830"/>
            <a:ext cx="3695851" cy="21584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eva 12"/>
          <p:cNvSpPr/>
          <p:nvPr/>
        </p:nvSpPr>
        <p:spPr>
          <a:xfrm>
            <a:off x="4643438" y="4500570"/>
            <a:ext cx="1500198" cy="285752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eva 13">
            <a:hlinkClick r:id="rId3" action="ppaction://hlinksldjump"/>
          </p:cNvPr>
          <p:cNvSpPr/>
          <p:nvPr/>
        </p:nvSpPr>
        <p:spPr>
          <a:xfrm>
            <a:off x="8316416" y="6597352"/>
            <a:ext cx="827584" cy="26064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5796136" y="6488668"/>
            <a:ext cx="108012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[Obr. 1]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99592" y="260648"/>
            <a:ext cx="6984776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/>
              <a:t>Zemědělství</a:t>
            </a:r>
            <a:endParaRPr lang="cs-CZ" sz="4000" dirty="0"/>
          </a:p>
        </p:txBody>
      </p:sp>
      <p:sp>
        <p:nvSpPr>
          <p:cNvPr id="3" name="Zaoblený obdélník 2"/>
          <p:cNvSpPr/>
          <p:nvPr/>
        </p:nvSpPr>
        <p:spPr>
          <a:xfrm>
            <a:off x="611560" y="5589240"/>
            <a:ext cx="6984776" cy="12687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Vhodné klimatické podmínky , úrodné půdy, mechanizace, intenzivní hospodaření ,</a:t>
            </a:r>
          </a:p>
          <a:p>
            <a:pPr algn="ctr"/>
            <a:r>
              <a:rPr lang="cs-CZ" sz="2400" dirty="0" smtClean="0"/>
              <a:t> soběstačnost v produkci většiny potravin</a:t>
            </a:r>
            <a:endParaRPr lang="cs-CZ" sz="2400" dirty="0"/>
          </a:p>
        </p:txBody>
      </p:sp>
      <p:sp>
        <p:nvSpPr>
          <p:cNvPr id="5" name="Zaoblený obdélník 4"/>
          <p:cNvSpPr/>
          <p:nvPr/>
        </p:nvSpPr>
        <p:spPr>
          <a:xfrm>
            <a:off x="395536" y="2636912"/>
            <a:ext cx="381642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Rostlinná výroba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4932040" y="2636912"/>
            <a:ext cx="331236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Živočišná výroba</a:t>
            </a:r>
            <a:endParaRPr lang="cs-CZ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395536" y="3573016"/>
            <a:ext cx="381642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Obilniny, brambory, cukrová řepa, ovoce, zelenina</a:t>
            </a:r>
            <a:endParaRPr lang="cs-CZ" sz="2400" dirty="0"/>
          </a:p>
        </p:txBody>
      </p:sp>
      <p:sp>
        <p:nvSpPr>
          <p:cNvPr id="8" name="Zaoblený obdélník 7"/>
          <p:cNvSpPr/>
          <p:nvPr/>
        </p:nvSpPr>
        <p:spPr>
          <a:xfrm>
            <a:off x="395536" y="4509120"/>
            <a:ext cx="381642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Citrusy, víno, olivy</a:t>
            </a:r>
          </a:p>
          <a:p>
            <a:pPr algn="ctr"/>
            <a:r>
              <a:rPr lang="cs-CZ" sz="2400" dirty="0" smtClean="0"/>
              <a:t>- Jižní Evropa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4930540" y="3573016"/>
            <a:ext cx="33138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Chov skotu, prasat, drůbeže</a:t>
            </a:r>
            <a:endParaRPr lang="cs-CZ" sz="2400" dirty="0"/>
          </a:p>
        </p:txBody>
      </p:sp>
      <p:sp>
        <p:nvSpPr>
          <p:cNvPr id="10" name="Zaoblený obdélník 9"/>
          <p:cNvSpPr/>
          <p:nvPr/>
        </p:nvSpPr>
        <p:spPr>
          <a:xfrm>
            <a:off x="4930540" y="4509120"/>
            <a:ext cx="3313868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Horský způsob chovu skotu a ovcí</a:t>
            </a:r>
            <a:endParaRPr lang="cs-CZ" sz="2400" dirty="0"/>
          </a:p>
        </p:txBody>
      </p:sp>
      <p:cxnSp>
        <p:nvCxnSpPr>
          <p:cNvPr id="12" name="Přímá spojovací šipka 11"/>
          <p:cNvCxnSpPr>
            <a:stCxn id="2" idx="2"/>
            <a:endCxn id="5" idx="0"/>
          </p:cNvCxnSpPr>
          <p:nvPr/>
        </p:nvCxnSpPr>
        <p:spPr>
          <a:xfrm flipH="1">
            <a:off x="2303748" y="1628800"/>
            <a:ext cx="208823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2" idx="2"/>
            <a:endCxn id="6" idx="0"/>
          </p:cNvCxnSpPr>
          <p:nvPr/>
        </p:nvCxnSpPr>
        <p:spPr>
          <a:xfrm>
            <a:off x="4391980" y="1628800"/>
            <a:ext cx="219624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Šipka doleva 17">
            <a:hlinkClick r:id="rId2" action="ppaction://hlinksldjump"/>
          </p:cNvPr>
          <p:cNvSpPr/>
          <p:nvPr/>
        </p:nvSpPr>
        <p:spPr>
          <a:xfrm>
            <a:off x="8244408" y="6525344"/>
            <a:ext cx="899592" cy="33265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1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713</Words>
  <Application>Microsoft Office PowerPoint</Application>
  <PresentationFormat>Předvádění na obrazovce (4:3)</PresentationFormat>
  <Paragraphs>175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PC9</dc:creator>
  <cp:lastModifiedBy>Hájková</cp:lastModifiedBy>
  <cp:revision>45</cp:revision>
  <dcterms:created xsi:type="dcterms:W3CDTF">2012-10-13T16:35:40Z</dcterms:created>
  <dcterms:modified xsi:type="dcterms:W3CDTF">2013-01-29T11:09:17Z</dcterms:modified>
</cp:coreProperties>
</file>