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7" r:id="rId2"/>
    <p:sldId id="278" r:id="rId3"/>
    <p:sldId id="257" r:id="rId4"/>
    <p:sldId id="259" r:id="rId5"/>
    <p:sldId id="258" r:id="rId6"/>
    <p:sldId id="260" r:id="rId7"/>
    <p:sldId id="276" r:id="rId8"/>
    <p:sldId id="261" r:id="rId9"/>
    <p:sldId id="262" r:id="rId10"/>
    <p:sldId id="263" r:id="rId11"/>
    <p:sldId id="264" r:id="rId12"/>
    <p:sldId id="275" r:id="rId13"/>
    <p:sldId id="265" r:id="rId14"/>
    <p:sldId id="266" r:id="rId15"/>
    <p:sldId id="268" r:id="rId16"/>
    <p:sldId id="269" r:id="rId17"/>
    <p:sldId id="270" r:id="rId18"/>
    <p:sldId id="271" r:id="rId19"/>
    <p:sldId id="272" r:id="rId20"/>
    <p:sldId id="280" r:id="rId21"/>
    <p:sldId id="279" r:id="rId22"/>
    <p:sldId id="267" r:id="rId23"/>
    <p:sldId id="274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0CF797-3FA4-4E6A-AA01-6FEB62AC7F36}" type="datetimeFigureOut">
              <a:rPr lang="cs-CZ" smtClean="0"/>
              <a:pPr/>
              <a:t>28.2.2013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33DAFF-8024-4F2B-9B12-558A2BC5850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DE2D4-3D6B-4B01-A28F-B254F212E831}" type="datetimeFigureOut">
              <a:rPr lang="cs-CZ" smtClean="0"/>
              <a:pPr/>
              <a:t>28.2.2013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9C12F-644C-4DAE-B3D2-E3CA15DBE09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DE2D4-3D6B-4B01-A28F-B254F212E831}" type="datetimeFigureOut">
              <a:rPr lang="cs-CZ" smtClean="0"/>
              <a:pPr/>
              <a:t>28.2.2013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9C12F-644C-4DAE-B3D2-E3CA15DBE09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DE2D4-3D6B-4B01-A28F-B254F212E831}" type="datetimeFigureOut">
              <a:rPr lang="cs-CZ" smtClean="0"/>
              <a:pPr/>
              <a:t>28.2.2013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9C12F-644C-4DAE-B3D2-E3CA15DBE09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DE2D4-3D6B-4B01-A28F-B254F212E831}" type="datetimeFigureOut">
              <a:rPr lang="cs-CZ" smtClean="0"/>
              <a:pPr/>
              <a:t>28.2.2013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9C12F-644C-4DAE-B3D2-E3CA15DBE09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DE2D4-3D6B-4B01-A28F-B254F212E831}" type="datetimeFigureOut">
              <a:rPr lang="cs-CZ" smtClean="0"/>
              <a:pPr/>
              <a:t>28.2.2013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9C12F-644C-4DAE-B3D2-E3CA15DBE09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DE2D4-3D6B-4B01-A28F-B254F212E831}" type="datetimeFigureOut">
              <a:rPr lang="cs-CZ" smtClean="0"/>
              <a:pPr/>
              <a:t>28.2.2013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9C12F-644C-4DAE-B3D2-E3CA15DBE09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DE2D4-3D6B-4B01-A28F-B254F212E831}" type="datetimeFigureOut">
              <a:rPr lang="cs-CZ" smtClean="0"/>
              <a:pPr/>
              <a:t>28.2.2013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9C12F-644C-4DAE-B3D2-E3CA15DBE09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DE2D4-3D6B-4B01-A28F-B254F212E831}" type="datetimeFigureOut">
              <a:rPr lang="cs-CZ" smtClean="0"/>
              <a:pPr/>
              <a:t>28.2.2013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9C12F-644C-4DAE-B3D2-E3CA15DBE09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DE2D4-3D6B-4B01-A28F-B254F212E831}" type="datetimeFigureOut">
              <a:rPr lang="cs-CZ" smtClean="0"/>
              <a:pPr/>
              <a:t>28.2.2013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9C12F-644C-4DAE-B3D2-E3CA15DBE09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DE2D4-3D6B-4B01-A28F-B254F212E831}" type="datetimeFigureOut">
              <a:rPr lang="cs-CZ" smtClean="0"/>
              <a:pPr/>
              <a:t>28.2.2013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9C12F-644C-4DAE-B3D2-E3CA15DBE09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DE2D4-3D6B-4B01-A28F-B254F212E831}" type="datetimeFigureOut">
              <a:rPr lang="cs-CZ" smtClean="0"/>
              <a:pPr/>
              <a:t>28.2.2013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9C12F-644C-4DAE-B3D2-E3CA15DBE09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DE2D4-3D6B-4B01-A28F-B254F212E831}" type="datetimeFigureOut">
              <a:rPr lang="cs-CZ" smtClean="0"/>
              <a:pPr/>
              <a:t>28.2.2013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9C12F-644C-4DAE-B3D2-E3CA15DBE09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zs-mozartova.cz/" TargetMode="External"/><Relationship Id="rId5" Type="http://schemas.openxmlformats.org/officeDocument/2006/relationships/hyperlink" Target="mailto:kundrum@centrum.cz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//upload.wikimedia.org/wikipedia/commons/0/04/Budapest_panorama01.jp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//upload.wikimedia.org/wikipedia/commons/6/63/Budapestoper101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hyperlink" Target="//upload.wikimedia.org/wikipedia/commons/1/1b/Szabadsaghideeste3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//upload.wikimedia.org/wikipedia/commons/e/eb/DebrecenSzinhaz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hyperlink" Target="//upload.wikimedia.org/wikipedia/commons/8/80/University_debrecen_main_building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//upload.wikimedia.org/wikipedia/commons/4/4e/P%C3%A9cs_Cathedral_-_Hungary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hyperlink" Target="//upload.wikimedia.org/wikipedia/commons/7/77/Hungary-Pecs_Main_Place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//upload.wikimedia.org/wikipedia/commons/6/6f/Gy%C5%91r-City_hall.JPG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//upload.wikimedia.org/wikipedia/commons/7/79/Szeged400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hyperlink" Target="//upload.wikimedia.org/wikipedia/commons/8/80/Szeged-domotor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zs-mozartova.cz/" TargetMode="External"/><Relationship Id="rId4" Type="http://schemas.openxmlformats.org/officeDocument/2006/relationships/hyperlink" Target="mailto:kundrum@centrum.cz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kundrum@centrum.cz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zs-mozartova.cz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//upload.wikimedia.org/wikipedia/commons/1/17/Fony%C3%B3d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hyperlink" Target="//upload.wikimedia.org/wikipedia/commons/7/75/Balaton_(Plattensee)_021.JP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204864"/>
            <a:ext cx="6481763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Obdélník 5"/>
          <p:cNvSpPr>
            <a:spLocks noChangeArrowheads="1"/>
          </p:cNvSpPr>
          <p:nvPr/>
        </p:nvSpPr>
        <p:spPr bwMode="auto">
          <a:xfrm>
            <a:off x="0" y="4725143"/>
            <a:ext cx="9144000" cy="215443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cs-CZ" sz="2000" b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800" b="1" i="1" dirty="0">
                <a:latin typeface="Courier New" pitchFamily="49" charset="0"/>
                <a:cs typeface="Courier New" pitchFamily="49" charset="0"/>
              </a:rPr>
              <a:t>EU PENÍZE ŠKOLÁM</a:t>
            </a:r>
          </a:p>
          <a:p>
            <a:pPr algn="ctr"/>
            <a:endParaRPr lang="cs-CZ" sz="14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b="1" i="1" dirty="0">
                <a:latin typeface="Courier New" pitchFamily="49" charset="0"/>
                <a:cs typeface="Courier New" pitchFamily="49" charset="0"/>
              </a:rPr>
              <a:t>Operační program Vzdělávání pro konkurenceschopnost</a:t>
            </a:r>
          </a:p>
          <a:p>
            <a:pPr algn="ctr"/>
            <a:endParaRPr lang="cs-CZ" sz="12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dirty="0">
                <a:latin typeface="Courier New" pitchFamily="49" charset="0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cs typeface="Courier New" pitchFamily="49" charset="0"/>
              </a:rPr>
            </a:br>
            <a:endParaRPr lang="cs-CZ" sz="2000" dirty="0"/>
          </a:p>
        </p:txBody>
      </p:sp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email: </a:t>
            </a:r>
            <a:r>
              <a:rPr lang="cs-CZ" sz="1400" b="1" i="1" noProof="1" smtClean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kundrum@centrum.cz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6"/>
              </a:rPr>
              <a:t>www.zs-mozartova.cz</a:t>
            </a:r>
            <a:r>
              <a:rPr lang="cs-CZ" sz="1400" b="1" i="1" dirty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b="1" i="1" noProof="1">
              <a:solidFill>
                <a:srgbClr val="002060"/>
              </a:solidFill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83568" y="3871501"/>
            <a:ext cx="7884368" cy="646331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Projekt: ŠKOLA RADOSTI, ŠKOLA KVALITY 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Registrační číslo projektu: CZ.1.07/1.4.00/21.3688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4932040" y="2996952"/>
            <a:ext cx="3564904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Živočišná výroba</a:t>
            </a:r>
          </a:p>
        </p:txBody>
      </p:sp>
      <p:sp>
        <p:nvSpPr>
          <p:cNvPr id="3" name="Zaoblený obdélník 2"/>
          <p:cNvSpPr/>
          <p:nvPr/>
        </p:nvSpPr>
        <p:spPr>
          <a:xfrm>
            <a:off x="611560" y="4725144"/>
            <a:ext cx="4032448" cy="144016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Pšenice, kukuřice, slunečnice,</a:t>
            </a:r>
          </a:p>
          <a:p>
            <a:pPr algn="ctr"/>
            <a:r>
              <a:rPr lang="cs-CZ" sz="2400" dirty="0" smtClean="0"/>
              <a:t>cukrová řepa,brambory, víno,</a:t>
            </a:r>
          </a:p>
          <a:p>
            <a:pPr algn="ctr"/>
            <a:r>
              <a:rPr lang="cs-CZ" sz="2400" dirty="0" smtClean="0"/>
              <a:t>rajčata, papriky, ovoce</a:t>
            </a:r>
            <a:endParaRPr lang="cs-CZ" sz="2400" dirty="0"/>
          </a:p>
        </p:txBody>
      </p:sp>
      <p:sp>
        <p:nvSpPr>
          <p:cNvPr id="6" name="Zaoblený obdélník 5"/>
          <p:cNvSpPr/>
          <p:nvPr/>
        </p:nvSpPr>
        <p:spPr>
          <a:xfrm>
            <a:off x="323528" y="1052736"/>
            <a:ext cx="3816424" cy="9361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u="sng" dirty="0" smtClean="0"/>
              <a:t>Zemědělství:</a:t>
            </a:r>
            <a:endParaRPr lang="cs-CZ" sz="3200" u="sng" dirty="0"/>
          </a:p>
        </p:txBody>
      </p:sp>
      <p:sp>
        <p:nvSpPr>
          <p:cNvPr id="10" name="Zaoblený obdélník 9"/>
          <p:cNvSpPr/>
          <p:nvPr/>
        </p:nvSpPr>
        <p:spPr>
          <a:xfrm>
            <a:off x="827584" y="2996952"/>
            <a:ext cx="3456384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Rostlinná výroba </a:t>
            </a:r>
          </a:p>
        </p:txBody>
      </p:sp>
      <p:sp>
        <p:nvSpPr>
          <p:cNvPr id="12" name="Zaoblený obdélník 11"/>
          <p:cNvSpPr/>
          <p:nvPr/>
        </p:nvSpPr>
        <p:spPr>
          <a:xfrm>
            <a:off x="5076056" y="4725144"/>
            <a:ext cx="3672408" cy="1296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Chov  prasat, drůbeže, skotu a ovcí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4788024" y="476672"/>
            <a:ext cx="4355976" cy="208823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60% rozlohy je orná půda,</a:t>
            </a:r>
          </a:p>
          <a:p>
            <a:pPr algn="ctr"/>
            <a:r>
              <a:rPr lang="cs-CZ" sz="2400" dirty="0" smtClean="0"/>
              <a:t>pokles počtu zemědělců,ale </a:t>
            </a:r>
          </a:p>
          <a:p>
            <a:pPr algn="ctr"/>
            <a:r>
              <a:rPr lang="cs-CZ" sz="2400" dirty="0" smtClean="0"/>
              <a:t>významné pro export potravin</a:t>
            </a:r>
          </a:p>
        </p:txBody>
      </p:sp>
      <p:cxnSp>
        <p:nvCxnSpPr>
          <p:cNvPr id="14" name="Přímá spojovací šipka 13"/>
          <p:cNvCxnSpPr/>
          <p:nvPr/>
        </p:nvCxnSpPr>
        <p:spPr>
          <a:xfrm>
            <a:off x="2267744" y="3861048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>
            <a:stCxn id="2" idx="2"/>
          </p:cNvCxnSpPr>
          <p:nvPr/>
        </p:nvCxnSpPr>
        <p:spPr>
          <a:xfrm>
            <a:off x="6714492" y="3861048"/>
            <a:ext cx="17748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>
            <a:stCxn id="6" idx="2"/>
          </p:cNvCxnSpPr>
          <p:nvPr/>
        </p:nvCxnSpPr>
        <p:spPr>
          <a:xfrm flipH="1">
            <a:off x="2195736" y="1988840"/>
            <a:ext cx="36004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>
            <a:stCxn id="6" idx="2"/>
          </p:cNvCxnSpPr>
          <p:nvPr/>
        </p:nvCxnSpPr>
        <p:spPr>
          <a:xfrm>
            <a:off x="2231740" y="1988840"/>
            <a:ext cx="4410744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Přímá spojovací šipka 25"/>
          <p:cNvCxnSpPr>
            <a:stCxn id="6" idx="3"/>
            <a:endCxn id="9" idx="1"/>
          </p:cNvCxnSpPr>
          <p:nvPr/>
        </p:nvCxnSpPr>
        <p:spPr>
          <a:xfrm>
            <a:off x="4139952" y="1520788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0" grpId="0" animBg="1"/>
      <p:bldP spid="12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1115616" y="836712"/>
            <a:ext cx="2808312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Doprava:</a:t>
            </a:r>
            <a:endParaRPr lang="cs-CZ" sz="2800" dirty="0"/>
          </a:p>
        </p:txBody>
      </p:sp>
      <p:sp>
        <p:nvSpPr>
          <p:cNvPr id="3" name="Zaoblený obdélník 2"/>
          <p:cNvSpPr/>
          <p:nvPr/>
        </p:nvSpPr>
        <p:spPr>
          <a:xfrm>
            <a:off x="899592" y="3068960"/>
            <a:ext cx="2808312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Cestovní ruch:</a:t>
            </a:r>
            <a:endParaRPr lang="cs-CZ" sz="2800" dirty="0"/>
          </a:p>
        </p:txBody>
      </p:sp>
      <p:sp>
        <p:nvSpPr>
          <p:cNvPr id="4" name="Zaoblený obdélník 3"/>
          <p:cNvSpPr/>
          <p:nvPr/>
        </p:nvSpPr>
        <p:spPr>
          <a:xfrm>
            <a:off x="4572000" y="836712"/>
            <a:ext cx="3312368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Splavný Dunaj</a:t>
            </a:r>
            <a:endParaRPr lang="cs-CZ" sz="2400" dirty="0"/>
          </a:p>
        </p:txBody>
      </p:sp>
      <p:sp>
        <p:nvSpPr>
          <p:cNvPr id="5" name="Zaoblený obdélník 4"/>
          <p:cNvSpPr/>
          <p:nvPr/>
        </p:nvSpPr>
        <p:spPr>
          <a:xfrm>
            <a:off x="4644008" y="5589240"/>
            <a:ext cx="2808312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Termální lázně</a:t>
            </a:r>
            <a:endParaRPr lang="cs-CZ" sz="2800" dirty="0"/>
          </a:p>
        </p:txBody>
      </p:sp>
      <p:sp>
        <p:nvSpPr>
          <p:cNvPr id="6" name="Zaoblený obdélník 5"/>
          <p:cNvSpPr/>
          <p:nvPr/>
        </p:nvSpPr>
        <p:spPr>
          <a:xfrm>
            <a:off x="4644008" y="4365104"/>
            <a:ext cx="2808312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Balaton</a:t>
            </a:r>
            <a:endParaRPr lang="cs-CZ" sz="2800" dirty="0"/>
          </a:p>
        </p:txBody>
      </p:sp>
      <p:sp>
        <p:nvSpPr>
          <p:cNvPr id="7" name="Zaoblený obdélník 6"/>
          <p:cNvSpPr/>
          <p:nvPr/>
        </p:nvSpPr>
        <p:spPr>
          <a:xfrm>
            <a:off x="4644008" y="3068960"/>
            <a:ext cx="3528392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Budapešť – </a:t>
            </a:r>
          </a:p>
          <a:p>
            <a:pPr algn="ctr"/>
            <a:r>
              <a:rPr lang="cs-CZ" sz="2800" dirty="0" smtClean="0"/>
              <a:t>historické památky</a:t>
            </a:r>
            <a:endParaRPr lang="cs-CZ" sz="2800" dirty="0"/>
          </a:p>
        </p:txBody>
      </p:sp>
      <p:cxnSp>
        <p:nvCxnSpPr>
          <p:cNvPr id="9" name="Přímá spojovací šipka 8"/>
          <p:cNvCxnSpPr>
            <a:stCxn id="2" idx="3"/>
            <a:endCxn id="4" idx="1"/>
          </p:cNvCxnSpPr>
          <p:nvPr/>
        </p:nvCxnSpPr>
        <p:spPr>
          <a:xfrm flipV="1">
            <a:off x="3923928" y="1232756"/>
            <a:ext cx="648072" cy="360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>
            <a:stCxn id="3" idx="3"/>
            <a:endCxn id="7" idx="1"/>
          </p:cNvCxnSpPr>
          <p:nvPr/>
        </p:nvCxnSpPr>
        <p:spPr>
          <a:xfrm>
            <a:off x="3707904" y="3501008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PC9\Desktop\DUMY\Mapy stř. E\sken Polsko př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-3724276"/>
            <a:ext cx="7753350" cy="10582276"/>
          </a:xfrm>
          <a:prstGeom prst="rect">
            <a:avLst/>
          </a:prstGeom>
          <a:noFill/>
        </p:spPr>
      </p:pic>
      <p:sp>
        <p:nvSpPr>
          <p:cNvPr id="3" name="Zaoblený obdélník 2"/>
          <p:cNvSpPr/>
          <p:nvPr/>
        </p:nvSpPr>
        <p:spPr>
          <a:xfrm>
            <a:off x="395536" y="0"/>
            <a:ext cx="7776864" cy="10801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 smtClean="0"/>
              <a:t>Města v Maďarsku</a:t>
            </a:r>
            <a:endParaRPr lang="cs-CZ" sz="4000" dirty="0"/>
          </a:p>
        </p:txBody>
      </p:sp>
      <p:sp>
        <p:nvSpPr>
          <p:cNvPr id="4" name="Zaoblený obdélník 3"/>
          <p:cNvSpPr/>
          <p:nvPr/>
        </p:nvSpPr>
        <p:spPr>
          <a:xfrm>
            <a:off x="4355976" y="2132856"/>
            <a:ext cx="2555776" cy="792088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 smtClean="0"/>
              <a:t>Budapešť</a:t>
            </a:r>
            <a:endParaRPr lang="cs-CZ" sz="2800" b="1" dirty="0"/>
          </a:p>
        </p:txBody>
      </p:sp>
      <p:sp>
        <p:nvSpPr>
          <p:cNvPr id="5" name="Zaoblený obdélník 4"/>
          <p:cNvSpPr/>
          <p:nvPr/>
        </p:nvSpPr>
        <p:spPr>
          <a:xfrm>
            <a:off x="6588224" y="4653136"/>
            <a:ext cx="2555776" cy="792088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/>
              <a:t>Debrecen</a:t>
            </a:r>
            <a:endParaRPr lang="cs-CZ" sz="2800" b="1" dirty="0"/>
          </a:p>
        </p:txBody>
      </p:sp>
      <p:sp>
        <p:nvSpPr>
          <p:cNvPr id="6" name="Zaoblený obdélník 5"/>
          <p:cNvSpPr/>
          <p:nvPr/>
        </p:nvSpPr>
        <p:spPr>
          <a:xfrm>
            <a:off x="6156176" y="6065912"/>
            <a:ext cx="2555776" cy="792088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 smtClean="0"/>
              <a:t>Szeged</a:t>
            </a:r>
            <a:endParaRPr lang="cs-CZ" sz="2800" b="1" dirty="0"/>
          </a:p>
        </p:txBody>
      </p:sp>
      <p:sp>
        <p:nvSpPr>
          <p:cNvPr id="7" name="Zaoblený obdélník 6"/>
          <p:cNvSpPr/>
          <p:nvPr/>
        </p:nvSpPr>
        <p:spPr>
          <a:xfrm>
            <a:off x="683568" y="5301208"/>
            <a:ext cx="2555776" cy="792088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 smtClean="0"/>
              <a:t>Pécs</a:t>
            </a:r>
            <a:endParaRPr lang="cs-CZ" sz="2800" b="1" dirty="0"/>
          </a:p>
        </p:txBody>
      </p:sp>
      <p:sp>
        <p:nvSpPr>
          <p:cNvPr id="8" name="Zaoblený obdélník 7"/>
          <p:cNvSpPr/>
          <p:nvPr/>
        </p:nvSpPr>
        <p:spPr>
          <a:xfrm>
            <a:off x="971600" y="2780928"/>
            <a:ext cx="2555776" cy="792088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 smtClean="0"/>
              <a:t>Györ</a:t>
            </a:r>
            <a:endParaRPr lang="cs-CZ" sz="2800" b="1" dirty="0"/>
          </a:p>
        </p:txBody>
      </p:sp>
      <p:cxnSp>
        <p:nvCxnSpPr>
          <p:cNvPr id="10" name="Přímá spojovací šipka 9"/>
          <p:cNvCxnSpPr/>
          <p:nvPr/>
        </p:nvCxnSpPr>
        <p:spPr>
          <a:xfrm flipH="1">
            <a:off x="5076056" y="2924944"/>
            <a:ext cx="576064" cy="12241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Přímá spojovací šipka 11"/>
          <p:cNvCxnSpPr/>
          <p:nvPr/>
        </p:nvCxnSpPr>
        <p:spPr>
          <a:xfrm>
            <a:off x="2339752" y="3573016"/>
            <a:ext cx="180020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Přímá spojovací šipka 13"/>
          <p:cNvCxnSpPr/>
          <p:nvPr/>
        </p:nvCxnSpPr>
        <p:spPr>
          <a:xfrm flipV="1">
            <a:off x="3203848" y="5661248"/>
            <a:ext cx="1224136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>
            <a:stCxn id="6" idx="0"/>
          </p:cNvCxnSpPr>
          <p:nvPr/>
        </p:nvCxnSpPr>
        <p:spPr>
          <a:xfrm flipH="1" flipV="1">
            <a:off x="5940152" y="5445224"/>
            <a:ext cx="1493912" cy="6206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Přímá spojovací šipka 17"/>
          <p:cNvCxnSpPr>
            <a:stCxn id="5" idx="0"/>
          </p:cNvCxnSpPr>
          <p:nvPr/>
        </p:nvCxnSpPr>
        <p:spPr>
          <a:xfrm flipH="1" flipV="1">
            <a:off x="6804248" y="4149080"/>
            <a:ext cx="1061864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PC9\AppData\Local\Microsoft\Windows\Temporary Internet Files\Content.IE5\IOK2M52Y\MP90042432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37320"/>
            <a:ext cx="9184608" cy="6120680"/>
          </a:xfrm>
          <a:prstGeom prst="rect">
            <a:avLst/>
          </a:prstGeom>
          <a:noFill/>
        </p:spPr>
      </p:pic>
      <p:sp>
        <p:nvSpPr>
          <p:cNvPr id="5" name="Zaoblený obdélník 4"/>
          <p:cNvSpPr/>
          <p:nvPr/>
        </p:nvSpPr>
        <p:spPr>
          <a:xfrm>
            <a:off x="6012160" y="260648"/>
            <a:ext cx="2376264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Hrad Budín</a:t>
            </a:r>
            <a:endParaRPr lang="cs-CZ" sz="2800" dirty="0"/>
          </a:p>
        </p:txBody>
      </p:sp>
      <p:sp>
        <p:nvSpPr>
          <p:cNvPr id="6" name="Zaoblený obdélník 5"/>
          <p:cNvSpPr/>
          <p:nvPr/>
        </p:nvSpPr>
        <p:spPr>
          <a:xfrm>
            <a:off x="755576" y="0"/>
            <a:ext cx="3024336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/>
              <a:t>BUDAPEŠŤ</a:t>
            </a:r>
            <a:endParaRPr lang="cs-CZ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ile:Budapest panorama0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96752"/>
            <a:ext cx="7620000" cy="5076826"/>
          </a:xfrm>
          <a:prstGeom prst="rect">
            <a:avLst/>
          </a:prstGeom>
          <a:noFill/>
        </p:spPr>
      </p:pic>
      <p:sp>
        <p:nvSpPr>
          <p:cNvPr id="3" name="Zaoblený obdélník 2"/>
          <p:cNvSpPr/>
          <p:nvPr/>
        </p:nvSpPr>
        <p:spPr>
          <a:xfrm>
            <a:off x="5436096" y="764704"/>
            <a:ext cx="1944216" cy="4320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parlament</a:t>
            </a:r>
            <a:endParaRPr lang="cs-CZ" sz="2400" dirty="0"/>
          </a:p>
        </p:txBody>
      </p:sp>
      <p:sp>
        <p:nvSpPr>
          <p:cNvPr id="4" name="Zaoblený obdélník 3"/>
          <p:cNvSpPr/>
          <p:nvPr/>
        </p:nvSpPr>
        <p:spPr>
          <a:xfrm>
            <a:off x="683568" y="404664"/>
            <a:ext cx="3024336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/>
              <a:t>BUDAPEŠŤ</a:t>
            </a:r>
            <a:endParaRPr lang="cs-CZ" sz="3200" dirty="0"/>
          </a:p>
        </p:txBody>
      </p:sp>
      <p:sp>
        <p:nvSpPr>
          <p:cNvPr id="5" name="Obdélník 4"/>
          <p:cNvSpPr/>
          <p:nvPr/>
        </p:nvSpPr>
        <p:spPr>
          <a:xfrm>
            <a:off x="6215074" y="6286520"/>
            <a:ext cx="801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</a:t>
            </a:r>
            <a:r>
              <a:rPr lang="cs-CZ" dirty="0" smtClean="0"/>
              <a:t>obr.3]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ile:Budapestoper10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656"/>
            <a:ext cx="5184576" cy="3467186"/>
          </a:xfrm>
          <a:prstGeom prst="rect">
            <a:avLst/>
          </a:prstGeom>
          <a:noFill/>
        </p:spPr>
      </p:pic>
      <p:pic>
        <p:nvPicPr>
          <p:cNvPr id="23556" name="Picture 4" descr="File:Szabadsaghideeste3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1340768"/>
            <a:ext cx="3888432" cy="5116358"/>
          </a:xfrm>
          <a:prstGeom prst="rect">
            <a:avLst/>
          </a:prstGeom>
          <a:noFill/>
        </p:spPr>
      </p:pic>
      <p:sp>
        <p:nvSpPr>
          <p:cNvPr id="4" name="Zaoblený obdélník 3"/>
          <p:cNvSpPr/>
          <p:nvPr/>
        </p:nvSpPr>
        <p:spPr>
          <a:xfrm>
            <a:off x="5580112" y="404664"/>
            <a:ext cx="3024336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/>
              <a:t>BUDAPEŠŤ</a:t>
            </a:r>
            <a:endParaRPr lang="cs-CZ" sz="3200" dirty="0"/>
          </a:p>
        </p:txBody>
      </p:sp>
      <p:sp>
        <p:nvSpPr>
          <p:cNvPr id="5" name="Obdélník 4"/>
          <p:cNvSpPr/>
          <p:nvPr/>
        </p:nvSpPr>
        <p:spPr>
          <a:xfrm>
            <a:off x="0" y="3857628"/>
            <a:ext cx="801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</a:t>
            </a:r>
            <a:r>
              <a:rPr lang="cs-CZ" dirty="0" smtClean="0"/>
              <a:t>obr.4]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071934" y="6072206"/>
            <a:ext cx="801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</a:t>
            </a:r>
            <a:r>
              <a:rPr lang="cs-CZ" dirty="0" smtClean="0"/>
              <a:t>obr.5]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File:DebrecenSzinhaz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4752528" cy="3165523"/>
          </a:xfrm>
          <a:prstGeom prst="rect">
            <a:avLst/>
          </a:prstGeom>
          <a:noFill/>
        </p:spPr>
      </p:pic>
      <p:pic>
        <p:nvPicPr>
          <p:cNvPr id="25606" name="Picture 6" descr="File:University debrecen main building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2852936"/>
            <a:ext cx="5112568" cy="3839225"/>
          </a:xfrm>
          <a:prstGeom prst="rect">
            <a:avLst/>
          </a:prstGeom>
          <a:noFill/>
        </p:spPr>
      </p:pic>
      <p:sp>
        <p:nvSpPr>
          <p:cNvPr id="5" name="Zaoblený obdélník 4"/>
          <p:cNvSpPr/>
          <p:nvPr/>
        </p:nvSpPr>
        <p:spPr>
          <a:xfrm>
            <a:off x="6444208" y="620688"/>
            <a:ext cx="2088232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err="1" smtClean="0"/>
              <a:t>Debrecen</a:t>
            </a:r>
            <a:endParaRPr lang="cs-CZ" sz="2800" dirty="0"/>
          </a:p>
        </p:txBody>
      </p:sp>
      <p:sp>
        <p:nvSpPr>
          <p:cNvPr id="6" name="Obdélník 5"/>
          <p:cNvSpPr/>
          <p:nvPr/>
        </p:nvSpPr>
        <p:spPr>
          <a:xfrm>
            <a:off x="214282" y="3357562"/>
            <a:ext cx="801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</a:t>
            </a:r>
            <a:r>
              <a:rPr lang="cs-CZ" dirty="0" smtClean="0"/>
              <a:t>obr.6]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2857488" y="6215082"/>
            <a:ext cx="801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</a:t>
            </a:r>
            <a:r>
              <a:rPr lang="cs-CZ" dirty="0" smtClean="0"/>
              <a:t>obr.7]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ile:Pécs Cathedral - Hungary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5187817" cy="3456384"/>
          </a:xfrm>
          <a:prstGeom prst="rect">
            <a:avLst/>
          </a:prstGeom>
          <a:noFill/>
        </p:spPr>
      </p:pic>
      <p:sp>
        <p:nvSpPr>
          <p:cNvPr id="3" name="Zaoblený obdélník 2"/>
          <p:cNvSpPr/>
          <p:nvPr/>
        </p:nvSpPr>
        <p:spPr>
          <a:xfrm>
            <a:off x="5580112" y="476672"/>
            <a:ext cx="3240360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Pécs (Pětikostelí)</a:t>
            </a:r>
            <a:endParaRPr lang="cs-CZ" sz="2800" dirty="0"/>
          </a:p>
        </p:txBody>
      </p:sp>
      <p:pic>
        <p:nvPicPr>
          <p:cNvPr id="26628" name="Picture 4" descr="File:Hungary-Pecs Main Plac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67250" y="1152524"/>
            <a:ext cx="4476750" cy="5705476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214282" y="3786190"/>
            <a:ext cx="801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</a:t>
            </a:r>
            <a:r>
              <a:rPr lang="cs-CZ" dirty="0" smtClean="0"/>
              <a:t>obr.8]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3786182" y="6286520"/>
            <a:ext cx="801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[obr.9]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ile:Győr-City hal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857232"/>
            <a:ext cx="7534275" cy="5705476"/>
          </a:xfrm>
          <a:prstGeom prst="rect">
            <a:avLst/>
          </a:prstGeom>
          <a:noFill/>
        </p:spPr>
      </p:pic>
      <p:sp>
        <p:nvSpPr>
          <p:cNvPr id="3" name="Zaoblený obdélník 2"/>
          <p:cNvSpPr/>
          <p:nvPr/>
        </p:nvSpPr>
        <p:spPr>
          <a:xfrm>
            <a:off x="6300192" y="260648"/>
            <a:ext cx="1728192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/>
              <a:t>Györ</a:t>
            </a:r>
            <a:endParaRPr lang="cs-CZ" sz="3200" dirty="0"/>
          </a:p>
        </p:txBody>
      </p:sp>
      <p:sp>
        <p:nvSpPr>
          <p:cNvPr id="4" name="Obdélník 3"/>
          <p:cNvSpPr/>
          <p:nvPr/>
        </p:nvSpPr>
        <p:spPr>
          <a:xfrm>
            <a:off x="8143900" y="6000768"/>
            <a:ext cx="918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</a:t>
            </a:r>
            <a:r>
              <a:rPr lang="cs-CZ" dirty="0" smtClean="0"/>
              <a:t>obr.10]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ile:Szeged40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0"/>
            <a:ext cx="5040560" cy="3887321"/>
          </a:xfrm>
          <a:prstGeom prst="rect">
            <a:avLst/>
          </a:prstGeom>
          <a:noFill/>
        </p:spPr>
      </p:pic>
      <p:pic>
        <p:nvPicPr>
          <p:cNvPr id="28676" name="Picture 4" descr="File:Szeged-domotor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836712"/>
            <a:ext cx="4286250" cy="5715000"/>
          </a:xfrm>
          <a:prstGeom prst="rect">
            <a:avLst/>
          </a:prstGeom>
          <a:noFill/>
        </p:spPr>
      </p:pic>
      <p:sp>
        <p:nvSpPr>
          <p:cNvPr id="4" name="Zaoblený obdélník 3"/>
          <p:cNvSpPr/>
          <p:nvPr/>
        </p:nvSpPr>
        <p:spPr>
          <a:xfrm>
            <a:off x="5868144" y="188640"/>
            <a:ext cx="2592288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Szeged</a:t>
            </a:r>
            <a:endParaRPr lang="cs-CZ" sz="2800" dirty="0"/>
          </a:p>
        </p:txBody>
      </p:sp>
      <p:sp>
        <p:nvSpPr>
          <p:cNvPr id="5" name="Obdélník 4"/>
          <p:cNvSpPr/>
          <p:nvPr/>
        </p:nvSpPr>
        <p:spPr>
          <a:xfrm>
            <a:off x="214282" y="3929066"/>
            <a:ext cx="918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</a:t>
            </a:r>
            <a:r>
              <a:rPr lang="cs-CZ" dirty="0" smtClean="0"/>
              <a:t>obr.11]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3786182" y="6143644"/>
            <a:ext cx="918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</a:t>
            </a:r>
            <a:r>
              <a:rPr lang="cs-CZ" dirty="0" smtClean="0"/>
              <a:t>obr.12]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467544" y="2492896"/>
          <a:ext cx="8208912" cy="324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3048"/>
                <a:gridCol w="5575864"/>
              </a:tblGrid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Autor: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Mgr. Eva Hájková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oblast: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Člověk a příroda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obor: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Zeměpis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předmět: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Zeměpis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Ročník: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8.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Tematická</a:t>
                      </a:r>
                      <a:r>
                        <a:rPr lang="cs-CZ" sz="1600" b="1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oblast</a:t>
                      </a: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Státy Evropy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Téma hodiny: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Maďarsko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Označení DUM: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smtClean="0">
                          <a:latin typeface="Courier New" pitchFamily="49" charset="0"/>
                          <a:cs typeface="Courier New" pitchFamily="49" charset="0"/>
                        </a:rPr>
                        <a:t>VY_32_INOVACE_12.18.HAJ.ZE.8</a:t>
                      </a:r>
                      <a:endParaRPr lang="cs-CZ" sz="1600" i="1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Vytvořeno: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10. 02. 2013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3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11560" y="2379077"/>
            <a:ext cx="813690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Seznam použité literatury a pramenů: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HÜBELOVÁ, D.; CHALUPA, P.: Zeměpis Evropa, 1. díl pro 8. ročník ZŠ nebo tercie víceletých gymnázií. Brno: Nová škola, s.r.o. 2012. 96 s. IBSN 978-80-7289-348-5</a:t>
            </a:r>
          </a:p>
          <a:p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JEŘÁBEK, M.: Zeměpis 8 – učebnice pro základní školy a víceletá gymnázia. Plzeň: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Fraus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2006. </a:t>
            </a:r>
            <a:r>
              <a:rPr lang="cs-CZ" sz="1600" i="1" smtClean="0">
                <a:latin typeface="Courier New" pitchFamily="49" charset="0"/>
                <a:cs typeface="Courier New" pitchFamily="49" charset="0"/>
              </a:rPr>
              <a:t>128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s. ISBN 80-7238-486-4</a:t>
            </a:r>
          </a:p>
          <a:p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Evropa – sešitový atlas pro základní školy a víceletá gymnázia. Praha: Kartografie 2006. 53 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Použité zdroje: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Nečíslovaný obrazový materiál je použit z</a:t>
            </a:r>
            <a:r>
              <a:rPr kumimoji="0" lang="cs-CZ" sz="16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galerie obrázků a klipartů Microsoft Office.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57158" y="285728"/>
            <a:ext cx="799288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5 a 12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Mapa střední Evropy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Evropa – sešitový atlas pro základní školy a víceletá gymnázia. 1. vydání Praha: Kartografie 2006, s. 26 - 27</a:t>
            </a:r>
          </a:p>
        </p:txBody>
      </p:sp>
      <p:sp>
        <p:nvSpPr>
          <p:cNvPr id="3" name="Obdélník 2"/>
          <p:cNvSpPr/>
          <p:nvPr/>
        </p:nvSpPr>
        <p:spPr>
          <a:xfrm>
            <a:off x="357158" y="1428736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7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[obr.1]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2013-02-02].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commons.wikimedia.org/wiki/File:Fony%C3%B3d.jpg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57158" y="2357430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7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obr.2]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2013-02-02].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http://commons.wikimedia.org/wiki/File:Balaton_(Plattensee)_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021.JPG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57158" y="3500438"/>
            <a:ext cx="8572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14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obr.3]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2013-02-02].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commons.wikimedia.org/wiki/File:Budapest_panorama01.jpg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57158" y="4643446"/>
            <a:ext cx="820891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15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obr.4]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2013-02-02].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commons.wikimedia.org/wiki/File:Budapestoper101.jpg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285720" y="5572140"/>
            <a:ext cx="8572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15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obr.5]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2013-02-02].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commons.wikimedia.org/wiki/File:Szabadsaghideeste3.jpg&gt;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/>
          <p:cNvSpPr/>
          <p:nvPr/>
        </p:nvSpPr>
        <p:spPr>
          <a:xfrm>
            <a:off x="357158" y="214290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16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obr.6]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2013-02-02].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commons.wikimedia.org/wiki/File:DebrecenSzinhaz.jpg&gt;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428596" y="1357298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16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obr.7]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2013-02-02].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commons.wikimedia.org/wiki/File:University_debrecen_main_building.jpg&gt;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428596" y="2500306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17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obr.8]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2013-02-02].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http://commons.wikimedia.org/wiki/File:P%C3%A9cs_Cathedral_-_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Hungary.jpg&gt;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357158" y="3714752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17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obr.9]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2013-02-02].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commons.wikimedia.org/wiki/File:Hungary-Pecs_Main_Place.jpg&gt;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357158" y="5000636"/>
            <a:ext cx="8572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18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obr.10]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2013-02-02].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commons.wikimedia.org/wiki/File:Gy%C5%91r-City_hall.JPG&gt;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214282" y="714356"/>
            <a:ext cx="8572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19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obr.11]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2013-02-02].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commons.wikimedia.org/wiki/File:Szeged400.jpg&gt;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14282" y="2000240"/>
            <a:ext cx="8572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19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obr.12]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2013-02-02].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commons.wikimedia.org/wiki/File:Szeged-domotor.jpg&gt;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1115616" y="260648"/>
            <a:ext cx="6984776" cy="158417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6000" b="1" dirty="0" smtClean="0">
                <a:solidFill>
                  <a:srgbClr val="FF0000"/>
                </a:solidFill>
              </a:rPr>
              <a:t>MAĎARSKO</a:t>
            </a:r>
            <a:endParaRPr lang="cs-CZ" sz="60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PC9\AppData\Local\Microsoft\Windows\Temporary Internet Files\Content.IE5\12YAMLER\MP90036269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492896"/>
            <a:ext cx="5400600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611560" y="5373216"/>
            <a:ext cx="2808312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Státní zřízení:</a:t>
            </a:r>
            <a:endParaRPr lang="cs-CZ" sz="2400" dirty="0"/>
          </a:p>
        </p:txBody>
      </p:sp>
      <p:sp>
        <p:nvSpPr>
          <p:cNvPr id="3" name="Zaoblený obdélník 2"/>
          <p:cNvSpPr/>
          <p:nvPr/>
        </p:nvSpPr>
        <p:spPr>
          <a:xfrm>
            <a:off x="611560" y="6165304"/>
            <a:ext cx="2808312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Hlavní město:</a:t>
            </a:r>
            <a:endParaRPr lang="cs-CZ" sz="2400" dirty="0"/>
          </a:p>
        </p:txBody>
      </p:sp>
      <p:sp>
        <p:nvSpPr>
          <p:cNvPr id="4" name="Zaoblený obdélník 3"/>
          <p:cNvSpPr/>
          <p:nvPr/>
        </p:nvSpPr>
        <p:spPr>
          <a:xfrm>
            <a:off x="4283968" y="2636912"/>
            <a:ext cx="2952328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10 miliónů</a:t>
            </a:r>
            <a:endParaRPr lang="cs-CZ" sz="2400" dirty="0"/>
          </a:p>
        </p:txBody>
      </p:sp>
      <p:sp>
        <p:nvSpPr>
          <p:cNvPr id="5" name="Zaoblený obdélník 4"/>
          <p:cNvSpPr/>
          <p:nvPr/>
        </p:nvSpPr>
        <p:spPr>
          <a:xfrm>
            <a:off x="4283968" y="4365104"/>
            <a:ext cx="2952328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maďarský forint</a:t>
            </a:r>
            <a:endParaRPr lang="cs-CZ" sz="2400" dirty="0"/>
          </a:p>
        </p:txBody>
      </p:sp>
      <p:sp>
        <p:nvSpPr>
          <p:cNvPr id="6" name="Zaoblený obdélník 5"/>
          <p:cNvSpPr/>
          <p:nvPr/>
        </p:nvSpPr>
        <p:spPr>
          <a:xfrm>
            <a:off x="4283968" y="3573016"/>
            <a:ext cx="2952328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maďarština</a:t>
            </a:r>
            <a:endParaRPr lang="cs-CZ" sz="2400" dirty="0"/>
          </a:p>
        </p:txBody>
      </p:sp>
      <p:sp>
        <p:nvSpPr>
          <p:cNvPr id="7" name="Zaoblený obdélník 6"/>
          <p:cNvSpPr/>
          <p:nvPr/>
        </p:nvSpPr>
        <p:spPr>
          <a:xfrm>
            <a:off x="4283968" y="5301208"/>
            <a:ext cx="3024336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republika</a:t>
            </a:r>
            <a:endParaRPr lang="cs-CZ" sz="2400" dirty="0"/>
          </a:p>
        </p:txBody>
      </p:sp>
      <p:sp>
        <p:nvSpPr>
          <p:cNvPr id="9" name="Zaoblený obdélník 8"/>
          <p:cNvSpPr/>
          <p:nvPr/>
        </p:nvSpPr>
        <p:spPr>
          <a:xfrm>
            <a:off x="611560" y="4509120"/>
            <a:ext cx="2808312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Měna:</a:t>
            </a:r>
            <a:endParaRPr lang="cs-CZ" sz="2400" dirty="0"/>
          </a:p>
        </p:txBody>
      </p:sp>
      <p:sp>
        <p:nvSpPr>
          <p:cNvPr id="11" name="Zaoblený obdélník 10"/>
          <p:cNvSpPr/>
          <p:nvPr/>
        </p:nvSpPr>
        <p:spPr>
          <a:xfrm>
            <a:off x="611560" y="1772816"/>
            <a:ext cx="2808312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Rozloha:</a:t>
            </a:r>
            <a:endParaRPr lang="cs-CZ" sz="2400" dirty="0"/>
          </a:p>
        </p:txBody>
      </p:sp>
      <p:sp>
        <p:nvSpPr>
          <p:cNvPr id="12" name="Zaoblený obdélník 11"/>
          <p:cNvSpPr/>
          <p:nvPr/>
        </p:nvSpPr>
        <p:spPr>
          <a:xfrm>
            <a:off x="611560" y="2636912"/>
            <a:ext cx="2808312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Počet obyvatel:</a:t>
            </a:r>
            <a:endParaRPr lang="cs-CZ" sz="2400" dirty="0"/>
          </a:p>
        </p:txBody>
      </p:sp>
      <p:sp>
        <p:nvSpPr>
          <p:cNvPr id="13" name="Zaoblený obdélník 12"/>
          <p:cNvSpPr/>
          <p:nvPr/>
        </p:nvSpPr>
        <p:spPr>
          <a:xfrm>
            <a:off x="611560" y="3573016"/>
            <a:ext cx="2808312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Úřední jazyk:</a:t>
            </a:r>
            <a:endParaRPr lang="cs-CZ" sz="2400" dirty="0"/>
          </a:p>
        </p:txBody>
      </p:sp>
      <p:sp>
        <p:nvSpPr>
          <p:cNvPr id="15" name="Zaoblený obdélník 14"/>
          <p:cNvSpPr/>
          <p:nvPr/>
        </p:nvSpPr>
        <p:spPr>
          <a:xfrm>
            <a:off x="4283968" y="1772816"/>
            <a:ext cx="2952328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93 000 km²</a:t>
            </a:r>
            <a:endParaRPr lang="cs-CZ" sz="2400" dirty="0"/>
          </a:p>
        </p:txBody>
      </p:sp>
      <p:sp>
        <p:nvSpPr>
          <p:cNvPr id="16" name="Zaoblený obdélník 15"/>
          <p:cNvSpPr/>
          <p:nvPr/>
        </p:nvSpPr>
        <p:spPr>
          <a:xfrm>
            <a:off x="1835696" y="620688"/>
            <a:ext cx="4968552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Základní údaje:</a:t>
            </a:r>
            <a:endParaRPr lang="cs-CZ" sz="2800" dirty="0"/>
          </a:p>
        </p:txBody>
      </p:sp>
      <p:sp>
        <p:nvSpPr>
          <p:cNvPr id="17" name="Zaoblený obdélník 16"/>
          <p:cNvSpPr/>
          <p:nvPr/>
        </p:nvSpPr>
        <p:spPr>
          <a:xfrm>
            <a:off x="4283968" y="6021288"/>
            <a:ext cx="2952328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Budapešť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5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C:\Users\PC9\Desktop\DUMY\Mapy stř. E\sken Polsko př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-3166682"/>
            <a:ext cx="7344816" cy="10024682"/>
          </a:xfrm>
          <a:prstGeom prst="rect">
            <a:avLst/>
          </a:prstGeom>
          <a:noFill/>
        </p:spPr>
      </p:pic>
      <p:sp>
        <p:nvSpPr>
          <p:cNvPr id="10" name="Zaoblený obdélník 9"/>
          <p:cNvSpPr/>
          <p:nvPr/>
        </p:nvSpPr>
        <p:spPr>
          <a:xfrm>
            <a:off x="971600" y="0"/>
            <a:ext cx="7344816" cy="122413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 smtClean="0"/>
              <a:t>Poloha Maďarska – sousední státy</a:t>
            </a:r>
            <a:endParaRPr lang="cs-CZ" sz="3600" b="1" dirty="0"/>
          </a:p>
        </p:txBody>
      </p:sp>
      <p:sp>
        <p:nvSpPr>
          <p:cNvPr id="11" name="Zaoblený obdélník 10"/>
          <p:cNvSpPr/>
          <p:nvPr/>
        </p:nvSpPr>
        <p:spPr>
          <a:xfrm>
            <a:off x="7452320" y="4149080"/>
            <a:ext cx="2016224" cy="576064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Rumunsko</a:t>
            </a:r>
            <a:endParaRPr lang="cs-CZ" sz="2400" b="1" dirty="0"/>
          </a:p>
        </p:txBody>
      </p:sp>
      <p:sp>
        <p:nvSpPr>
          <p:cNvPr id="12" name="Zaoblený obdélník 11"/>
          <p:cNvSpPr/>
          <p:nvPr/>
        </p:nvSpPr>
        <p:spPr>
          <a:xfrm>
            <a:off x="6876256" y="6281936"/>
            <a:ext cx="2016224" cy="576064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Srbsko</a:t>
            </a:r>
            <a:endParaRPr lang="cs-CZ" sz="2400" b="1" dirty="0"/>
          </a:p>
        </p:txBody>
      </p:sp>
      <p:sp>
        <p:nvSpPr>
          <p:cNvPr id="13" name="Zaoblený obdélník 12"/>
          <p:cNvSpPr/>
          <p:nvPr/>
        </p:nvSpPr>
        <p:spPr>
          <a:xfrm>
            <a:off x="2771800" y="6281936"/>
            <a:ext cx="2016224" cy="576064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Chorvatsko</a:t>
            </a:r>
            <a:endParaRPr lang="cs-CZ" sz="2400" b="1" dirty="0"/>
          </a:p>
        </p:txBody>
      </p:sp>
      <p:sp>
        <p:nvSpPr>
          <p:cNvPr id="14" name="Zaoblený obdélník 13"/>
          <p:cNvSpPr/>
          <p:nvPr/>
        </p:nvSpPr>
        <p:spPr>
          <a:xfrm>
            <a:off x="-252536" y="6021288"/>
            <a:ext cx="2016224" cy="576064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Slovinsko</a:t>
            </a:r>
            <a:endParaRPr lang="cs-CZ" sz="2400" b="1" dirty="0"/>
          </a:p>
        </p:txBody>
      </p:sp>
      <p:sp>
        <p:nvSpPr>
          <p:cNvPr id="15" name="Zaoblený obdélník 14"/>
          <p:cNvSpPr/>
          <p:nvPr/>
        </p:nvSpPr>
        <p:spPr>
          <a:xfrm>
            <a:off x="467544" y="2852936"/>
            <a:ext cx="2016224" cy="576064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Rakousko</a:t>
            </a:r>
            <a:endParaRPr lang="cs-CZ" sz="2400" b="1" dirty="0"/>
          </a:p>
        </p:txBody>
      </p:sp>
      <p:sp>
        <p:nvSpPr>
          <p:cNvPr id="16" name="Zaoblený obdélník 15"/>
          <p:cNvSpPr/>
          <p:nvPr/>
        </p:nvSpPr>
        <p:spPr>
          <a:xfrm>
            <a:off x="4427984" y="1844824"/>
            <a:ext cx="2016224" cy="576064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Slovensko</a:t>
            </a:r>
            <a:endParaRPr lang="cs-CZ" sz="2400" b="1" dirty="0"/>
          </a:p>
        </p:txBody>
      </p:sp>
      <p:sp>
        <p:nvSpPr>
          <p:cNvPr id="17" name="Zaoblený obdélník 16"/>
          <p:cNvSpPr/>
          <p:nvPr/>
        </p:nvSpPr>
        <p:spPr>
          <a:xfrm>
            <a:off x="7524328" y="1916832"/>
            <a:ext cx="2016224" cy="576064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Ukrajina </a:t>
            </a:r>
            <a:endParaRPr lang="cs-CZ" sz="2400" b="1" dirty="0"/>
          </a:p>
        </p:txBody>
      </p:sp>
      <p:cxnSp>
        <p:nvCxnSpPr>
          <p:cNvPr id="19" name="Přímá spojovací šipka 18"/>
          <p:cNvCxnSpPr>
            <a:stCxn id="15" idx="2"/>
          </p:cNvCxnSpPr>
          <p:nvPr/>
        </p:nvCxnSpPr>
        <p:spPr>
          <a:xfrm>
            <a:off x="1475656" y="3429000"/>
            <a:ext cx="1152128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Přímá spojovací šipka 20"/>
          <p:cNvCxnSpPr>
            <a:stCxn id="14" idx="0"/>
          </p:cNvCxnSpPr>
          <p:nvPr/>
        </p:nvCxnSpPr>
        <p:spPr>
          <a:xfrm flipV="1">
            <a:off x="755576" y="5661248"/>
            <a:ext cx="1872208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Přímá spojovací šipka 22"/>
          <p:cNvCxnSpPr/>
          <p:nvPr/>
        </p:nvCxnSpPr>
        <p:spPr>
          <a:xfrm flipV="1">
            <a:off x="3779912" y="5877272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Přímá spojovací šipka 24"/>
          <p:cNvCxnSpPr>
            <a:stCxn id="12" idx="1"/>
          </p:cNvCxnSpPr>
          <p:nvPr/>
        </p:nvCxnSpPr>
        <p:spPr>
          <a:xfrm flipH="1" flipV="1">
            <a:off x="6156176" y="6165304"/>
            <a:ext cx="720080" cy="4046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Přímá spojovací šipka 26"/>
          <p:cNvCxnSpPr>
            <a:stCxn id="11" idx="2"/>
          </p:cNvCxnSpPr>
          <p:nvPr/>
        </p:nvCxnSpPr>
        <p:spPr>
          <a:xfrm flipH="1">
            <a:off x="7596336" y="4725144"/>
            <a:ext cx="864096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Přímá spojovací šipka 28"/>
          <p:cNvCxnSpPr>
            <a:stCxn id="17" idx="2"/>
          </p:cNvCxnSpPr>
          <p:nvPr/>
        </p:nvCxnSpPr>
        <p:spPr>
          <a:xfrm flipH="1">
            <a:off x="7884368" y="2492896"/>
            <a:ext cx="648072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Přímá spojovací šipka 30"/>
          <p:cNvCxnSpPr>
            <a:stCxn id="16" idx="2"/>
          </p:cNvCxnSpPr>
          <p:nvPr/>
        </p:nvCxnSpPr>
        <p:spPr>
          <a:xfrm flipH="1">
            <a:off x="4860032" y="2420888"/>
            <a:ext cx="576064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Přímá spojovací šipka 32"/>
          <p:cNvCxnSpPr>
            <a:stCxn id="16" idx="2"/>
          </p:cNvCxnSpPr>
          <p:nvPr/>
        </p:nvCxnSpPr>
        <p:spPr>
          <a:xfrm>
            <a:off x="5436096" y="2420888"/>
            <a:ext cx="1152128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539552" y="836712"/>
            <a:ext cx="3960440" cy="864096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tx1"/>
                </a:solidFill>
              </a:rPr>
              <a:t>Přírodní podmínky:</a:t>
            </a:r>
            <a:endParaRPr lang="cs-CZ" sz="3200" b="1" dirty="0">
              <a:solidFill>
                <a:schemeClr val="tx1"/>
              </a:solidFill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539552" y="2420888"/>
            <a:ext cx="1800200" cy="576064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povrch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2771800" y="1988840"/>
            <a:ext cx="4824536" cy="1152128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b="1" dirty="0" smtClean="0">
                <a:solidFill>
                  <a:schemeClr val="tx1"/>
                </a:solidFill>
              </a:rPr>
              <a:t>Převažují  nížiny – </a:t>
            </a:r>
          </a:p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Velká a Malá uherská nížina </a:t>
            </a:r>
          </a:p>
          <a:p>
            <a:r>
              <a:rPr lang="cs-CZ" sz="2400" b="1" dirty="0" smtClean="0">
                <a:solidFill>
                  <a:schemeClr val="tx1"/>
                </a:solidFill>
              </a:rPr>
              <a:t>vysočiny málo, jen do 1 000 m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611560" y="4797152"/>
            <a:ext cx="1800200" cy="576064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vodstvo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2771800" y="4581128"/>
            <a:ext cx="4896544" cy="936104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Dunaj, Tisa, </a:t>
            </a:r>
          </a:p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Blatenské jezero (Balaton)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2771800" y="3356992"/>
            <a:ext cx="4824536" cy="936104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Mírné středoevropské až</a:t>
            </a:r>
          </a:p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Kontinentální, méně srážek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611560" y="3645024"/>
            <a:ext cx="1800200" cy="576064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podnebí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611560" y="5805264"/>
            <a:ext cx="1800200" cy="576064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vegetace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2843808" y="5661248"/>
            <a:ext cx="4824536" cy="936104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Lesy listnaté – málo</a:t>
            </a:r>
          </a:p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Převládají suché stepi (pusta)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ile:Fonyó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290"/>
            <a:ext cx="4536504" cy="3402378"/>
          </a:xfrm>
          <a:prstGeom prst="rect">
            <a:avLst/>
          </a:prstGeom>
          <a:noFill/>
        </p:spPr>
      </p:pic>
      <p:pic>
        <p:nvPicPr>
          <p:cNvPr id="29700" name="Picture 4" descr="File:Balaton (Plattensee) 02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3212976"/>
            <a:ext cx="4464496" cy="3348372"/>
          </a:xfrm>
          <a:prstGeom prst="rect">
            <a:avLst/>
          </a:prstGeom>
          <a:noFill/>
        </p:spPr>
      </p:pic>
      <p:sp>
        <p:nvSpPr>
          <p:cNvPr id="4" name="Zaoblený obdélník 3"/>
          <p:cNvSpPr/>
          <p:nvPr/>
        </p:nvSpPr>
        <p:spPr>
          <a:xfrm>
            <a:off x="5508104" y="836712"/>
            <a:ext cx="2952328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Balaton</a:t>
            </a:r>
            <a:endParaRPr lang="cs-CZ" sz="2800" dirty="0"/>
          </a:p>
        </p:txBody>
      </p:sp>
      <p:sp>
        <p:nvSpPr>
          <p:cNvPr id="5" name="Obdélník 4"/>
          <p:cNvSpPr/>
          <p:nvPr/>
        </p:nvSpPr>
        <p:spPr>
          <a:xfrm>
            <a:off x="500034" y="3714752"/>
            <a:ext cx="801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</a:t>
            </a:r>
            <a:r>
              <a:rPr lang="cs-CZ" dirty="0" smtClean="0"/>
              <a:t>obr.1]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3428992" y="6143644"/>
            <a:ext cx="801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</a:t>
            </a:r>
            <a:r>
              <a:rPr lang="cs-CZ" dirty="0" smtClean="0"/>
              <a:t>obr.2]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5508104" y="3356992"/>
            <a:ext cx="3312368" cy="64807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Zemědělství</a:t>
            </a:r>
            <a:endParaRPr lang="cs-CZ" sz="2400" dirty="0"/>
          </a:p>
        </p:txBody>
      </p:sp>
      <p:sp>
        <p:nvSpPr>
          <p:cNvPr id="8" name="Zaoblený obdélník 7"/>
          <p:cNvSpPr/>
          <p:nvPr/>
        </p:nvSpPr>
        <p:spPr>
          <a:xfrm>
            <a:off x="899592" y="764704"/>
            <a:ext cx="7200800" cy="165618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/>
              <a:t>Hospodářství:</a:t>
            </a:r>
          </a:p>
          <a:p>
            <a:pPr algn="ctr"/>
            <a:r>
              <a:rPr lang="cs-CZ" sz="2400" dirty="0" smtClean="0"/>
              <a:t>průmyslově zemědělský stát</a:t>
            </a:r>
          </a:p>
          <a:p>
            <a:pPr algn="ctr"/>
            <a:r>
              <a:rPr lang="cs-CZ" sz="2400" dirty="0" smtClean="0"/>
              <a:t> po roce 1989 přechod k tržnímu hospodářství</a:t>
            </a:r>
            <a:endParaRPr lang="cs-CZ" sz="2400" dirty="0"/>
          </a:p>
        </p:txBody>
      </p:sp>
      <p:cxnSp>
        <p:nvCxnSpPr>
          <p:cNvPr id="10" name="Přímá spojovací šipka 9"/>
          <p:cNvCxnSpPr>
            <a:stCxn id="8" idx="2"/>
          </p:cNvCxnSpPr>
          <p:nvPr/>
        </p:nvCxnSpPr>
        <p:spPr>
          <a:xfrm flipH="1">
            <a:off x="1763688" y="2420888"/>
            <a:ext cx="2736304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/>
          <p:nvPr/>
        </p:nvCxnSpPr>
        <p:spPr>
          <a:xfrm>
            <a:off x="1907704" y="4077072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Zaoblený obdélník 14"/>
          <p:cNvSpPr/>
          <p:nvPr/>
        </p:nvSpPr>
        <p:spPr>
          <a:xfrm>
            <a:off x="395536" y="4653136"/>
            <a:ext cx="3312368" cy="64807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Průmysl</a:t>
            </a:r>
            <a:endParaRPr lang="cs-CZ" sz="2400" dirty="0"/>
          </a:p>
        </p:txBody>
      </p:sp>
      <p:sp>
        <p:nvSpPr>
          <p:cNvPr id="16" name="Zaoblený obdélník 15"/>
          <p:cNvSpPr/>
          <p:nvPr/>
        </p:nvSpPr>
        <p:spPr>
          <a:xfrm>
            <a:off x="467544" y="3429000"/>
            <a:ext cx="3312368" cy="64807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Nerostné bohatství</a:t>
            </a:r>
            <a:endParaRPr lang="cs-CZ" sz="2400" dirty="0"/>
          </a:p>
        </p:txBody>
      </p:sp>
      <p:cxnSp>
        <p:nvCxnSpPr>
          <p:cNvPr id="18" name="Přímá spojovací šipka 17"/>
          <p:cNvCxnSpPr/>
          <p:nvPr/>
        </p:nvCxnSpPr>
        <p:spPr>
          <a:xfrm>
            <a:off x="4499992" y="2420888"/>
            <a:ext cx="2448272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aoblený obdélník 7"/>
          <p:cNvSpPr/>
          <p:nvPr/>
        </p:nvSpPr>
        <p:spPr>
          <a:xfrm>
            <a:off x="2699792" y="4869160"/>
            <a:ext cx="2016224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chemický</a:t>
            </a:r>
            <a:endParaRPr lang="cs-CZ" sz="2400" dirty="0"/>
          </a:p>
        </p:txBody>
      </p:sp>
      <p:sp>
        <p:nvSpPr>
          <p:cNvPr id="9" name="Zaoblený obdélník 8"/>
          <p:cNvSpPr/>
          <p:nvPr/>
        </p:nvSpPr>
        <p:spPr>
          <a:xfrm>
            <a:off x="2699792" y="5733256"/>
            <a:ext cx="2088232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potravinářský</a:t>
            </a:r>
          </a:p>
        </p:txBody>
      </p:sp>
      <p:sp>
        <p:nvSpPr>
          <p:cNvPr id="14" name="Zaoblený obdélník 13"/>
          <p:cNvSpPr/>
          <p:nvPr/>
        </p:nvSpPr>
        <p:spPr>
          <a:xfrm>
            <a:off x="5004048" y="4869160"/>
            <a:ext cx="3672408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farmacie</a:t>
            </a:r>
            <a:endParaRPr lang="cs-CZ" sz="2400" dirty="0"/>
          </a:p>
        </p:txBody>
      </p:sp>
      <p:sp>
        <p:nvSpPr>
          <p:cNvPr id="15" name="Zaoblený obdélník 14"/>
          <p:cNvSpPr/>
          <p:nvPr/>
        </p:nvSpPr>
        <p:spPr>
          <a:xfrm>
            <a:off x="4932040" y="5517232"/>
            <a:ext cx="3995936" cy="10527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masné výrobky, víno,</a:t>
            </a:r>
          </a:p>
          <a:p>
            <a:pPr algn="ctr"/>
            <a:r>
              <a:rPr lang="cs-CZ" sz="2400" dirty="0" smtClean="0"/>
              <a:t>Zpracované ovoce a zelenina</a:t>
            </a:r>
            <a:endParaRPr lang="cs-CZ" sz="2400" dirty="0"/>
          </a:p>
        </p:txBody>
      </p:sp>
      <p:sp>
        <p:nvSpPr>
          <p:cNvPr id="24" name="Zaoblený obdélník 23"/>
          <p:cNvSpPr/>
          <p:nvPr/>
        </p:nvSpPr>
        <p:spPr>
          <a:xfrm>
            <a:off x="5004048" y="4149080"/>
            <a:ext cx="3888432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autobusy, zemědělské stroje</a:t>
            </a:r>
            <a:endParaRPr lang="cs-CZ" sz="2400" dirty="0"/>
          </a:p>
        </p:txBody>
      </p:sp>
      <p:sp>
        <p:nvSpPr>
          <p:cNvPr id="25" name="Zaoblený obdélník 24"/>
          <p:cNvSpPr/>
          <p:nvPr/>
        </p:nvSpPr>
        <p:spPr>
          <a:xfrm>
            <a:off x="395536" y="692696"/>
            <a:ext cx="3456384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Nerostné bohatství:</a:t>
            </a:r>
            <a:endParaRPr lang="cs-CZ" sz="2400" dirty="0"/>
          </a:p>
        </p:txBody>
      </p:sp>
      <p:sp>
        <p:nvSpPr>
          <p:cNvPr id="26" name="Zaoblený obdélník 25"/>
          <p:cNvSpPr/>
          <p:nvPr/>
        </p:nvSpPr>
        <p:spPr>
          <a:xfrm>
            <a:off x="467544" y="2636912"/>
            <a:ext cx="1944216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Průmysl:</a:t>
            </a:r>
            <a:endParaRPr lang="cs-CZ" sz="2400" dirty="0"/>
          </a:p>
        </p:txBody>
      </p:sp>
      <p:sp>
        <p:nvSpPr>
          <p:cNvPr id="27" name="Zaoblený obdélník 26"/>
          <p:cNvSpPr/>
          <p:nvPr/>
        </p:nvSpPr>
        <p:spPr>
          <a:xfrm>
            <a:off x="4860032" y="260648"/>
            <a:ext cx="4032448" cy="9361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těžba bauxitu (ruda hliníku)</a:t>
            </a:r>
            <a:endParaRPr lang="cs-CZ" sz="2400" dirty="0"/>
          </a:p>
        </p:txBody>
      </p:sp>
      <p:sp>
        <p:nvSpPr>
          <p:cNvPr id="28" name="Zaoblený obdélník 27"/>
          <p:cNvSpPr/>
          <p:nvPr/>
        </p:nvSpPr>
        <p:spPr>
          <a:xfrm>
            <a:off x="4932040" y="1412776"/>
            <a:ext cx="3888432" cy="9361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 méně – hnědé uhlí, ropa, </a:t>
            </a:r>
          </a:p>
          <a:p>
            <a:pPr algn="ctr"/>
            <a:r>
              <a:rPr lang="cs-CZ" sz="2400" dirty="0" smtClean="0"/>
              <a:t>černé uhlí, barevné kovy</a:t>
            </a:r>
            <a:endParaRPr lang="cs-CZ" sz="2400" dirty="0"/>
          </a:p>
        </p:txBody>
      </p:sp>
      <p:sp>
        <p:nvSpPr>
          <p:cNvPr id="29" name="Zaoblený obdélník 28"/>
          <p:cNvSpPr/>
          <p:nvPr/>
        </p:nvSpPr>
        <p:spPr>
          <a:xfrm>
            <a:off x="2627784" y="2636912"/>
            <a:ext cx="2088232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energetický</a:t>
            </a:r>
            <a:endParaRPr lang="cs-CZ" sz="2400" dirty="0"/>
          </a:p>
        </p:txBody>
      </p:sp>
      <p:sp>
        <p:nvSpPr>
          <p:cNvPr id="30" name="Zaoblený obdélník 29"/>
          <p:cNvSpPr/>
          <p:nvPr/>
        </p:nvSpPr>
        <p:spPr>
          <a:xfrm>
            <a:off x="2699792" y="4077072"/>
            <a:ext cx="2016224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strojírenský</a:t>
            </a:r>
            <a:endParaRPr lang="cs-CZ" sz="2400" dirty="0"/>
          </a:p>
        </p:txBody>
      </p:sp>
      <p:sp>
        <p:nvSpPr>
          <p:cNvPr id="31" name="Zaoblený obdélník 30"/>
          <p:cNvSpPr/>
          <p:nvPr/>
        </p:nvSpPr>
        <p:spPr>
          <a:xfrm>
            <a:off x="5004048" y="2636912"/>
            <a:ext cx="3744416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tepelné  a jaderné</a:t>
            </a:r>
            <a:endParaRPr lang="cs-CZ" sz="2400" dirty="0"/>
          </a:p>
        </p:txBody>
      </p:sp>
      <p:cxnSp>
        <p:nvCxnSpPr>
          <p:cNvPr id="33" name="Přímá spojovací šipka 32"/>
          <p:cNvCxnSpPr/>
          <p:nvPr/>
        </p:nvCxnSpPr>
        <p:spPr>
          <a:xfrm flipV="1">
            <a:off x="3923928" y="620688"/>
            <a:ext cx="936104" cy="3960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5" name="Přímá spojovací šipka 34"/>
          <p:cNvCxnSpPr/>
          <p:nvPr/>
        </p:nvCxnSpPr>
        <p:spPr>
          <a:xfrm>
            <a:off x="3923928" y="980728"/>
            <a:ext cx="1080120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6" name="Zaoblený obdélník 15"/>
          <p:cNvSpPr/>
          <p:nvPr/>
        </p:nvSpPr>
        <p:spPr>
          <a:xfrm>
            <a:off x="2699792" y="3429000"/>
            <a:ext cx="2016224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hutní</a:t>
            </a:r>
            <a:endParaRPr lang="cs-CZ" sz="2400" dirty="0"/>
          </a:p>
        </p:txBody>
      </p:sp>
      <p:sp>
        <p:nvSpPr>
          <p:cNvPr id="17" name="Zaoblený obdélník 16"/>
          <p:cNvSpPr/>
          <p:nvPr/>
        </p:nvSpPr>
        <p:spPr>
          <a:xfrm>
            <a:off x="5076056" y="3356992"/>
            <a:ext cx="3672408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výroba hliníku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4" grpId="0" animBg="1"/>
      <p:bldP spid="15" grpId="0" animBg="1"/>
      <p:bldP spid="24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752</Words>
  <Application>Microsoft Office PowerPoint</Application>
  <PresentationFormat>Předvádění na obrazovce (4:3)</PresentationFormat>
  <Paragraphs>184</Paragraphs>
  <Slides>23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PC9</dc:creator>
  <cp:lastModifiedBy>Standard</cp:lastModifiedBy>
  <cp:revision>18</cp:revision>
  <dcterms:created xsi:type="dcterms:W3CDTF">2013-02-16T13:14:41Z</dcterms:created>
  <dcterms:modified xsi:type="dcterms:W3CDTF">2013-02-28T12:22:00Z</dcterms:modified>
</cp:coreProperties>
</file>