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6" r:id="rId2"/>
    <p:sldId id="277" r:id="rId3"/>
    <p:sldId id="257" r:id="rId4"/>
    <p:sldId id="260" r:id="rId5"/>
    <p:sldId id="261" r:id="rId6"/>
    <p:sldId id="280" r:id="rId7"/>
    <p:sldId id="281" r:id="rId8"/>
    <p:sldId id="285" r:id="rId9"/>
    <p:sldId id="264" r:id="rId10"/>
    <p:sldId id="265" r:id="rId11"/>
    <p:sldId id="283" r:id="rId12"/>
    <p:sldId id="271" r:id="rId13"/>
    <p:sldId id="269" r:id="rId14"/>
    <p:sldId id="286" r:id="rId15"/>
    <p:sldId id="272" r:id="rId16"/>
    <p:sldId id="287" r:id="rId17"/>
    <p:sldId id="282" r:id="rId18"/>
    <p:sldId id="270" r:id="rId19"/>
    <p:sldId id="278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874"/>
    <a:srgbClr val="7DF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43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3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069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2919F-EF32-49D6-BC0B-BEA1DDDE3B4F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7EFDA-E072-4E42-B3C9-A0721C583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85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FAA84-FF41-41CE-AD8F-4F2ADE2B37C8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ABFA2-7D97-4411-8CAF-810584C18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99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6">
                <a:lumMod val="60000"/>
                <a:lumOff val="40000"/>
              </a:schemeClr>
            </a:gs>
            <a:gs pos="36000">
              <a:srgbClr val="FDE0C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29.wmf"/><Relationship Id="rId26" Type="http://schemas.openxmlformats.org/officeDocument/2006/relationships/image" Target="../media/image33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32.wmf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34.wmf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7.wmf"/><Relationship Id="rId22" Type="http://schemas.openxmlformats.org/officeDocument/2006/relationships/image" Target="../media/image31.wmf"/><Relationship Id="rId27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1.wmf"/><Relationship Id="rId22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3.wmf"/><Relationship Id="rId26" Type="http://schemas.openxmlformats.org/officeDocument/2006/relationships/image" Target="../media/image57.w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2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50.bin"/><Relationship Id="rId25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29" Type="http://schemas.openxmlformats.org/officeDocument/2006/relationships/oleObject" Target="../embeddings/oleObject56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56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3.bin"/><Relationship Id="rId28" Type="http://schemas.openxmlformats.org/officeDocument/2006/relationships/image" Target="../media/image58.wmf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55.bin"/><Relationship Id="rId30" Type="http://schemas.openxmlformats.org/officeDocument/2006/relationships/image" Target="../media/image5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260.png"/><Relationship Id="rId21" Type="http://schemas.openxmlformats.org/officeDocument/2006/relationships/image" Target="../media/image37.pn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1.wmf"/><Relationship Id="rId25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36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24" Type="http://schemas.openxmlformats.org/officeDocument/2006/relationships/image" Target="../media/image40.png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23" Type="http://schemas.openxmlformats.org/officeDocument/2006/relationships/image" Target="../media/image39.png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8.bin"/><Relationship Id="rId22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bg1"/>
            </a:gs>
            <a:gs pos="36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3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alt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Druhá odmocnina podílu</a:t>
            </a:r>
          </a:p>
        </p:txBody>
      </p:sp>
      <p:graphicFrame>
        <p:nvGraphicFramePr>
          <p:cNvPr id="5" name="Zástupný symbol pro obsah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569555"/>
              </p:ext>
            </p:extLst>
          </p:nvPr>
        </p:nvGraphicFramePr>
        <p:xfrm>
          <a:off x="3492500" y="1620838"/>
          <a:ext cx="195421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" name="Rovnice" r:id="rId3" imgW="1015920" imgH="545760" progId="Equation.3">
                  <p:embed/>
                </p:oleObj>
              </mc:Choice>
              <mc:Fallback>
                <p:oleObj name="Rovnice" r:id="rId3" imgW="1015920" imgH="5457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620838"/>
                        <a:ext cx="1954213" cy="105092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FF0000">
                              <a:tint val="66000"/>
                              <a:satMod val="160000"/>
                            </a:srgbClr>
                          </a:gs>
                          <a:gs pos="50000">
                            <a:srgbClr val="FF0000">
                              <a:tint val="44500"/>
                              <a:satMod val="160000"/>
                            </a:srgbClr>
                          </a:gs>
                          <a:gs pos="100000">
                            <a:srgbClr val="FF0000">
                              <a:tint val="23500"/>
                              <a:satMod val="160000"/>
                            </a:srgb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116415"/>
              </p:ext>
            </p:extLst>
          </p:nvPr>
        </p:nvGraphicFramePr>
        <p:xfrm>
          <a:off x="463550" y="2981325"/>
          <a:ext cx="188912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" name="Rovnice" r:id="rId5" imgW="698400" imgH="482400" progId="Equation.3">
                  <p:embed/>
                </p:oleObj>
              </mc:Choice>
              <mc:Fallback>
                <p:oleObj name="Rovnice" r:id="rId5" imgW="698400" imgH="482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2981325"/>
                        <a:ext cx="1889125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131273"/>
              </p:ext>
            </p:extLst>
          </p:nvPr>
        </p:nvGraphicFramePr>
        <p:xfrm>
          <a:off x="525463" y="4652963"/>
          <a:ext cx="14541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" name="Rovnice" r:id="rId7" imgW="533160" imgH="457200" progId="Equation.3">
                  <p:embed/>
                </p:oleObj>
              </mc:Choice>
              <mc:Fallback>
                <p:oleObj name="Rovnice" r:id="rId7" imgW="53316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4652963"/>
                        <a:ext cx="145415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298384"/>
              </p:ext>
            </p:extLst>
          </p:nvPr>
        </p:nvGraphicFramePr>
        <p:xfrm>
          <a:off x="2267744" y="3356992"/>
          <a:ext cx="12779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" name="Rovnice" r:id="rId9" imgW="469800" imgH="228600" progId="Equation.3">
                  <p:embed/>
                </p:oleObj>
              </mc:Choice>
              <mc:Fallback>
                <p:oleObj name="Rovnice" r:id="rId9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356992"/>
                        <a:ext cx="1277937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441557"/>
              </p:ext>
            </p:extLst>
          </p:nvPr>
        </p:nvGraphicFramePr>
        <p:xfrm>
          <a:off x="1960836" y="4797425"/>
          <a:ext cx="1243012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" name="Rovnice" r:id="rId11" imgW="457200" imgH="393480" progId="Equation.3">
                  <p:embed/>
                </p:oleObj>
              </mc:Choice>
              <mc:Fallback>
                <p:oleObj name="Rovnice" r:id="rId11" imgW="45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836" y="4797425"/>
                        <a:ext cx="1243012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395361"/>
              </p:ext>
            </p:extLst>
          </p:nvPr>
        </p:nvGraphicFramePr>
        <p:xfrm>
          <a:off x="4756150" y="2924175"/>
          <a:ext cx="188912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3" name="Rovnice" r:id="rId13" imgW="698400" imgH="482400" progId="Equation.3">
                  <p:embed/>
                </p:oleObj>
              </mc:Choice>
              <mc:Fallback>
                <p:oleObj name="Rovnice" r:id="rId13" imgW="698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2924175"/>
                        <a:ext cx="1889125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770806"/>
              </p:ext>
            </p:extLst>
          </p:nvPr>
        </p:nvGraphicFramePr>
        <p:xfrm>
          <a:off x="6611764" y="3309938"/>
          <a:ext cx="13446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4" name="Rovnice" r:id="rId15" imgW="495000" imgH="215640" progId="Equation.3">
                  <p:embed/>
                </p:oleObj>
              </mc:Choice>
              <mc:Fallback>
                <p:oleObj name="Rovnice" r:id="rId15" imgW="495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764" y="3309938"/>
                        <a:ext cx="134461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883971"/>
              </p:ext>
            </p:extLst>
          </p:nvPr>
        </p:nvGraphicFramePr>
        <p:xfrm>
          <a:off x="4846638" y="4797425"/>
          <a:ext cx="14541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5" name="Rovnice" r:id="rId17" imgW="533160" imgH="457200" progId="Equation.3">
                  <p:embed/>
                </p:oleObj>
              </mc:Choice>
              <mc:Fallback>
                <p:oleObj name="Rovnice" r:id="rId17" imgW="533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38" y="4797425"/>
                        <a:ext cx="145415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871920"/>
              </p:ext>
            </p:extLst>
          </p:nvPr>
        </p:nvGraphicFramePr>
        <p:xfrm>
          <a:off x="6249565" y="4868863"/>
          <a:ext cx="1274763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6" name="Rovnice" r:id="rId19" imgW="469800" imgH="393480" progId="Equation.3">
                  <p:embed/>
                </p:oleObj>
              </mc:Choice>
              <mc:Fallback>
                <p:oleObj name="Rovnice" r:id="rId19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565" y="4868863"/>
                        <a:ext cx="1274763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7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 sz="4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1417638"/>
            <a:ext cx="8353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2800" dirty="0">
                <a:solidFill>
                  <a:srgbClr val="0070C0"/>
                </a:solidFill>
                <a:latin typeface="+mn-lt"/>
              </a:rPr>
              <a:t>Vypočítej a porovnej výsledky:</a:t>
            </a:r>
          </a:p>
        </p:txBody>
      </p:sp>
      <p:graphicFrame>
        <p:nvGraphicFramePr>
          <p:cNvPr id="2549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509281"/>
              </p:ext>
            </p:extLst>
          </p:nvPr>
        </p:nvGraphicFramePr>
        <p:xfrm>
          <a:off x="214313" y="4147343"/>
          <a:ext cx="234156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6" name="Rovnice" r:id="rId3" imgW="825500" imgH="228600" progId="Equation.3">
                  <p:embed/>
                </p:oleObj>
              </mc:Choice>
              <mc:Fallback>
                <p:oleObj name="Rovnice" r:id="rId3" imgW="82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147343"/>
                        <a:ext cx="2341562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208496"/>
              </p:ext>
            </p:extLst>
          </p:nvPr>
        </p:nvGraphicFramePr>
        <p:xfrm>
          <a:off x="2627784" y="4257516"/>
          <a:ext cx="12588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" name="Rovnice" r:id="rId5" imgW="444114" imgH="177646" progId="Equation.3">
                  <p:embed/>
                </p:oleObj>
              </mc:Choice>
              <mc:Fallback>
                <p:oleObj name="Rovnice" r:id="rId5" imgW="444114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257516"/>
                        <a:ext cx="12588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648370"/>
              </p:ext>
            </p:extLst>
          </p:nvPr>
        </p:nvGraphicFramePr>
        <p:xfrm>
          <a:off x="3924300" y="4220567"/>
          <a:ext cx="5032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8" name="Rovnice" r:id="rId7" imgW="177492" imgH="164814" progId="Equation.3">
                  <p:embed/>
                </p:oleObj>
              </mc:Choice>
              <mc:Fallback>
                <p:oleObj name="Rovnice" r:id="rId7" imgW="177492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220567"/>
                        <a:ext cx="50323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397707"/>
              </p:ext>
            </p:extLst>
          </p:nvPr>
        </p:nvGraphicFramePr>
        <p:xfrm>
          <a:off x="411163" y="2131541"/>
          <a:ext cx="35798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9" name="Rovnice" r:id="rId9" imgW="1168200" imgH="228600" progId="Equation.3">
                  <p:embed/>
                </p:oleObj>
              </mc:Choice>
              <mc:Fallback>
                <p:oleObj name="Rovnice" r:id="rId9" imgW="116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2131541"/>
                        <a:ext cx="3579812" cy="7016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292472"/>
              </p:ext>
            </p:extLst>
          </p:nvPr>
        </p:nvGraphicFramePr>
        <p:xfrm>
          <a:off x="5004047" y="2098059"/>
          <a:ext cx="3725203" cy="754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0" name="Rovnice" r:id="rId11" imgW="1130300" imgH="228600" progId="Equation.3">
                  <p:embed/>
                </p:oleObj>
              </mc:Choice>
              <mc:Fallback>
                <p:oleObj name="Rovnice" r:id="rId11" imgW="11303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7" y="2098059"/>
                        <a:ext cx="3725203" cy="75487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791806"/>
              </p:ext>
            </p:extLst>
          </p:nvPr>
        </p:nvGraphicFramePr>
        <p:xfrm>
          <a:off x="376238" y="3211041"/>
          <a:ext cx="20891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1" name="Rovnice" r:id="rId13" imgW="736560" imgH="228600" progId="Equation.3">
                  <p:embed/>
                </p:oleObj>
              </mc:Choice>
              <mc:Fallback>
                <p:oleObj name="Rovnice" r:id="rId13" imgW="73656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3211041"/>
                        <a:ext cx="208915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706805"/>
              </p:ext>
            </p:extLst>
          </p:nvPr>
        </p:nvGraphicFramePr>
        <p:xfrm>
          <a:off x="2339752" y="3211041"/>
          <a:ext cx="19097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2" name="Rovnice" r:id="rId15" imgW="672840" imgH="228600" progId="Equation.3">
                  <p:embed/>
                </p:oleObj>
              </mc:Choice>
              <mc:Fallback>
                <p:oleObj name="Rovnice" r:id="rId15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211041"/>
                        <a:ext cx="1909763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526112"/>
              </p:ext>
            </p:extLst>
          </p:nvPr>
        </p:nvGraphicFramePr>
        <p:xfrm>
          <a:off x="4932040" y="3211239"/>
          <a:ext cx="18002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" name="Rovnice" r:id="rId17" imgW="634725" imgH="228501" progId="Equation.3">
                  <p:embed/>
                </p:oleObj>
              </mc:Choice>
              <mc:Fallback>
                <p:oleObj name="Rovnice" r:id="rId17" imgW="634725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211239"/>
                        <a:ext cx="1800225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615589"/>
              </p:ext>
            </p:extLst>
          </p:nvPr>
        </p:nvGraphicFramePr>
        <p:xfrm>
          <a:off x="6660232" y="3230289"/>
          <a:ext cx="118745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" name="Rovnice" r:id="rId19" imgW="419100" imgH="228600" progId="Equation.3">
                  <p:embed/>
                </p:oleObj>
              </mc:Choice>
              <mc:Fallback>
                <p:oleObj name="Rovnice" r:id="rId19" imgW="4191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3230289"/>
                        <a:ext cx="1187450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963355"/>
              </p:ext>
            </p:extLst>
          </p:nvPr>
        </p:nvGraphicFramePr>
        <p:xfrm>
          <a:off x="7812360" y="3338239"/>
          <a:ext cx="3587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" name="Rovnice" r:id="rId21" imgW="126780" imgH="164814" progId="Equation.3">
                  <p:embed/>
                </p:oleObj>
              </mc:Choice>
              <mc:Fallback>
                <p:oleObj name="Rovnice" r:id="rId21" imgW="126780" imgH="16481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3338239"/>
                        <a:ext cx="35877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240015"/>
              </p:ext>
            </p:extLst>
          </p:nvPr>
        </p:nvGraphicFramePr>
        <p:xfrm>
          <a:off x="4859660" y="4147864"/>
          <a:ext cx="212407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6" name="Rovnice" r:id="rId23" imgW="749300" imgH="228600" progId="Equation.3">
                  <p:embed/>
                </p:oleObj>
              </mc:Choice>
              <mc:Fallback>
                <p:oleObj name="Rovnice" r:id="rId23" imgW="7493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660" y="4147864"/>
                        <a:ext cx="2124075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355629"/>
              </p:ext>
            </p:extLst>
          </p:nvPr>
        </p:nvGraphicFramePr>
        <p:xfrm>
          <a:off x="7182172" y="4238352"/>
          <a:ext cx="12223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7" name="Rovnice" r:id="rId25" imgW="431425" imgH="177646" progId="Equation.3">
                  <p:embed/>
                </p:oleObj>
              </mc:Choice>
              <mc:Fallback>
                <p:oleObj name="Rovnice" r:id="rId25" imgW="431425" imgH="17764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2172" y="4238352"/>
                        <a:ext cx="12223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854690"/>
              </p:ext>
            </p:extLst>
          </p:nvPr>
        </p:nvGraphicFramePr>
        <p:xfrm>
          <a:off x="8461697" y="4238352"/>
          <a:ext cx="3587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8" name="Rovnice" r:id="rId27" imgW="126780" imgH="164814" progId="Equation.3">
                  <p:embed/>
                </p:oleObj>
              </mc:Choice>
              <mc:Fallback>
                <p:oleObj name="Rovnice" r:id="rId27" imgW="126780" imgH="16481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697" y="4238352"/>
                        <a:ext cx="3587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Nadpis 3"/>
          <p:cNvSpPr txBox="1">
            <a:spLocks/>
          </p:cNvSpPr>
          <p:nvPr/>
        </p:nvSpPr>
        <p:spPr>
          <a:xfrm>
            <a:off x="457200" y="274638"/>
            <a:ext cx="8229600" cy="9223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Pozor!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637111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V tabulce M1 jsou druhé odmocniny celých čísel od 0 do 1000.</a:t>
                </a:r>
              </a:p>
              <a:p>
                <a:r>
                  <a:rPr lang="cs-CZ" dirty="0" smtClean="0"/>
                  <a:t>Urči: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b="0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b="0" i="1" dirty="0" smtClean="0">
                            <a:latin typeface="Cambria Math"/>
                            <a:ea typeface="Cambria Math"/>
                          </a:rPr>
                          <m:t>296</m:t>
                        </m:r>
                      </m:e>
                    </m:rad>
                  </m:oMath>
                </a14:m>
                <a:r>
                  <a:rPr lang="cs-CZ" dirty="0" smtClean="0"/>
                  <a:t> </a:t>
                </a:r>
              </a:p>
              <a:p>
                <a:r>
                  <a:rPr lang="cs-CZ" dirty="0" smtClean="0"/>
                  <a:t>Ve sloupci </a:t>
                </a:r>
                <a:r>
                  <a:rPr lang="cs-CZ" b="1" dirty="0" smtClean="0">
                    <a:solidFill>
                      <a:srgbClr val="FF0000"/>
                    </a:solidFill>
                    <a:latin typeface="Monotype Corsiva" panose="03010101010201010101" pitchFamily="66" charset="0"/>
                  </a:rPr>
                  <a:t>n</a:t>
                </a:r>
                <a:r>
                  <a:rPr lang="cs-CZ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dirty="0" smtClean="0"/>
                  <a:t>najdeme číslo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296</a:t>
                </a:r>
              </a:p>
              <a:p>
                <a:r>
                  <a:rPr lang="cs-CZ" dirty="0" smtClean="0"/>
                  <a:t>Ve sloupci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cs-CZ" dirty="0" smtClean="0"/>
                  <a:t> najdeme druhou </a:t>
                </a:r>
              </a:p>
              <a:p>
                <a:pPr marL="0" indent="0">
                  <a:buNone/>
                </a:pPr>
                <a:r>
                  <a:rPr lang="cs-CZ" dirty="0" smtClean="0"/>
                  <a:t>     odmocninu tohoto čísla</a:t>
                </a:r>
              </a:p>
              <a:p>
                <a:pPr marL="0" indent="0">
                  <a:buNone/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296</m:t>
                        </m:r>
                      </m:e>
                    </m:rad>
                  </m:oMath>
                </a14:m>
                <a:r>
                  <a:rPr lang="cs-CZ" baseline="30000" dirty="0" smtClean="0"/>
                  <a:t> </a:t>
                </a:r>
                <a:r>
                  <a:rPr lang="cs-CZ" dirty="0" smtClean="0"/>
                  <a:t>=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17,20</a:t>
                </a:r>
                <a:endParaRPr lang="cs-CZ" dirty="0"/>
              </a:p>
              <a:p>
                <a:pPr marL="0" indent="0">
                  <a:buNone/>
                </a:pPr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637111"/>
              </a:xfrm>
              <a:blipFill rotWithShape="1">
                <a:blip r:embed="rId2"/>
                <a:stretch>
                  <a:fillRect l="-1630" t="-17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cs-CZ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Druhá odmocnina z matematických tabulek</a:t>
            </a:r>
            <a:r>
              <a:rPr lang="cs-CZ" altLang="cs-CZ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chemeClr val="tx1"/>
                </a:solidFill>
                <a:latin typeface="Arial" charset="0"/>
              </a:rPr>
              <a:t>	</a:t>
            </a:r>
          </a:p>
        </p:txBody>
      </p:sp>
      <p:pic>
        <p:nvPicPr>
          <p:cNvPr id="9218" name="Picture 2" descr="C:\Users\Ehlerová\Desktop\tabulky\odmoc - tabulky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8"/>
            <a:ext cx="2907954" cy="385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88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84784"/>
                <a:ext cx="828092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dirty="0" smtClean="0"/>
                  <a:t>Urči: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b="0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b="0" i="1" dirty="0" smtClean="0">
                            <a:latin typeface="Cambria Math"/>
                            <a:ea typeface="Cambria Math"/>
                          </a:rPr>
                          <m:t>5600</m:t>
                        </m:r>
                      </m:e>
                    </m:rad>
                  </m:oMath>
                </a14:m>
                <a:r>
                  <a:rPr lang="cs-CZ" dirty="0" smtClean="0"/>
                  <a:t> </a:t>
                </a:r>
              </a:p>
              <a:p>
                <a:r>
                  <a:rPr lang="cs-CZ" dirty="0" smtClean="0"/>
                  <a:t>Upravíme: číslo zapíšeme jako součin dvou čísel, aby jedno z čísel bylo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100, 10 000, …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   </a:t>
                </a:r>
                <a:r>
                  <a:rPr lang="cs-CZ" u="sng" dirty="0" smtClean="0">
                    <a:solidFill>
                      <a:srgbClr val="FF0000"/>
                    </a:solidFill>
                  </a:rPr>
                  <a:t>Sudý počet nul!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5600</m:t>
                        </m:r>
                      </m:e>
                    </m:rad>
                  </m:oMath>
                </a14:m>
                <a:r>
                  <a:rPr lang="cs-CZ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56∙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100</m:t>
                        </m:r>
                      </m:e>
                    </m:rad>
                  </m:oMath>
                </a14:m>
                <a:endParaRPr lang="cs-CZ" dirty="0" smtClean="0"/>
              </a:p>
              <a:p>
                <a:r>
                  <a:rPr lang="cs-CZ" dirty="0" smtClean="0"/>
                  <a:t>Ve </a:t>
                </a:r>
                <a:r>
                  <a:rPr lang="cs-CZ" dirty="0"/>
                  <a:t>sloupci </a:t>
                </a:r>
                <a14:m>
                  <m:oMath xmlns:m="http://schemas.openxmlformats.org/officeDocument/2006/math">
                    <m:r>
                      <a:rPr lang="cs-CZ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cs-CZ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najdeme </a:t>
                </a:r>
                <a:r>
                  <a:rPr lang="cs-CZ" dirty="0"/>
                  <a:t>číslo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56</a:t>
                </a:r>
                <a:endParaRPr lang="cs-CZ" dirty="0">
                  <a:solidFill>
                    <a:srgbClr val="FF0000"/>
                  </a:solidFill>
                </a:endParaRPr>
              </a:p>
              <a:p>
                <a:r>
                  <a:rPr lang="cs-CZ" dirty="0"/>
                  <a:t>Ve sloupci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cs-CZ" dirty="0"/>
                  <a:t> najdeme </a:t>
                </a:r>
                <a:r>
                  <a:rPr lang="cs-CZ" dirty="0" smtClean="0"/>
                  <a:t>druhou odmocninu </a:t>
                </a:r>
                <a:r>
                  <a:rPr lang="cs-CZ" dirty="0"/>
                  <a:t>tohoto čísla –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7,48 </a:t>
                </a:r>
                <a:r>
                  <a:rPr lang="cs-CZ" dirty="0" smtClean="0"/>
                  <a:t>a odmocníme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00</m:t>
                        </m:r>
                      </m:e>
                    </m:rad>
                    <m:r>
                      <a:rPr lang="cs-CZ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= 10</a:t>
                </a:r>
              </a:p>
              <a:p>
                <a:r>
                  <a:rPr lang="cs-CZ" dirty="0" smtClean="0"/>
                  <a:t>Určíme součin: </a:t>
                </a:r>
              </a:p>
              <a:p>
                <a:pPr marL="0" indent="0">
                  <a:buNone/>
                </a:pPr>
                <a:r>
                  <a:rPr lang="cs-CZ" dirty="0" smtClean="0"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5600</m:t>
                        </m:r>
                      </m:e>
                    </m:rad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=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56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rad>
                    <m:r>
                      <a:rPr lang="cs-CZ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cs-CZ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100</m:t>
                        </m:r>
                      </m:e>
                    </m:rad>
                    <m:r>
                      <a:rPr lang="cs-CZ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=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7,48 </a:t>
                </a:r>
                <a:r>
                  <a:rPr lang="cs-CZ" dirty="0" smtClean="0"/>
                  <a:t>∙ 10 =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74,8</a:t>
                </a:r>
                <a:endParaRPr lang="cs-CZ" dirty="0">
                  <a:solidFill>
                    <a:srgbClr val="FF0000"/>
                  </a:solidFill>
                </a:endParaRPr>
              </a:p>
              <a:p>
                <a:endParaRPr lang="cs-CZ" dirty="0" smtClean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84784"/>
                <a:ext cx="8280920" cy="5257800"/>
              </a:xfrm>
              <a:blipFill rotWithShape="1">
                <a:blip r:embed="rId2"/>
                <a:stretch>
                  <a:fillRect l="-1694" t="-15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Druhá odmocnina z matematických tabulek</a:t>
            </a:r>
            <a:endParaRPr lang="cs-CZ" altLang="cs-CZ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7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6">
                <a:lumMod val="60000"/>
                <a:lumOff val="40000"/>
              </a:schemeClr>
            </a:gs>
            <a:gs pos="36000">
              <a:srgbClr val="FDE0C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Druhá odmocnina z matematických tabulek</a:t>
            </a:r>
            <a:endParaRPr lang="cs-CZ" altLang="cs-CZ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84784"/>
                <a:ext cx="828092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dirty="0" smtClean="0"/>
                  <a:t>Urči: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b="0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b="0" i="1" dirty="0" smtClean="0">
                            <a:latin typeface="Cambria Math"/>
                            <a:ea typeface="Cambria Math"/>
                          </a:rPr>
                          <m:t>0,0083</m:t>
                        </m:r>
                      </m:e>
                    </m:rad>
                  </m:oMath>
                </a14:m>
                <a:r>
                  <a:rPr lang="cs-CZ" dirty="0" smtClean="0"/>
                  <a:t> </a:t>
                </a:r>
              </a:p>
              <a:p>
                <a:r>
                  <a:rPr lang="cs-CZ" dirty="0" smtClean="0"/>
                  <a:t>Upravíme: číslo zapíšeme jako součin přirozeného čísla a čísla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0,01; 0,0001, …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   </a:t>
                </a:r>
                <a:r>
                  <a:rPr lang="cs-CZ" u="sng" dirty="0" smtClean="0">
                    <a:solidFill>
                      <a:srgbClr val="FF0000"/>
                    </a:solidFill>
                  </a:rPr>
                  <a:t>Sudý počet desetinných míst!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cs-CZ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b="0" i="1" dirty="0" smtClean="0">
                            <a:latin typeface="Cambria Math"/>
                            <a:ea typeface="Cambria Math"/>
                          </a:rPr>
                          <m:t>0,0083</m:t>
                        </m:r>
                      </m:e>
                    </m:rad>
                  </m:oMath>
                </a14:m>
                <a:r>
                  <a:rPr lang="cs-CZ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83∙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0,0001</m:t>
                        </m:r>
                      </m:e>
                    </m:rad>
                  </m:oMath>
                </a14:m>
                <a:endParaRPr lang="cs-CZ" dirty="0" smtClean="0"/>
              </a:p>
              <a:p>
                <a:r>
                  <a:rPr lang="cs-CZ" dirty="0" smtClean="0"/>
                  <a:t>Ve </a:t>
                </a:r>
                <a:r>
                  <a:rPr lang="cs-CZ" dirty="0"/>
                  <a:t>sloupci </a:t>
                </a:r>
                <a14:m>
                  <m:oMath xmlns:m="http://schemas.openxmlformats.org/officeDocument/2006/math">
                    <m:r>
                      <a:rPr lang="cs-CZ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cs-CZ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najdeme </a:t>
                </a:r>
                <a:r>
                  <a:rPr lang="cs-CZ" dirty="0"/>
                  <a:t>číslo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83</a:t>
                </a:r>
                <a:endParaRPr lang="cs-CZ" dirty="0">
                  <a:solidFill>
                    <a:srgbClr val="FF0000"/>
                  </a:solidFill>
                </a:endParaRPr>
              </a:p>
              <a:p>
                <a:r>
                  <a:rPr lang="cs-CZ" dirty="0"/>
                  <a:t>Ve sloupci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cs-CZ" dirty="0"/>
                  <a:t> najdeme </a:t>
                </a:r>
                <a:r>
                  <a:rPr lang="cs-CZ" dirty="0" smtClean="0"/>
                  <a:t>druhou odmocninu </a:t>
                </a:r>
                <a:r>
                  <a:rPr lang="cs-CZ" dirty="0"/>
                  <a:t>tohoto čísla –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9,11 </a:t>
                </a:r>
                <a:r>
                  <a:rPr lang="cs-CZ" dirty="0" smtClean="0"/>
                  <a:t>a odmocníme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b="0" i="1" dirty="0" smtClean="0">
                            <a:latin typeface="Cambria Math"/>
                            <a:ea typeface="Cambria Math"/>
                          </a:rPr>
                          <m:t>0,0001</m:t>
                        </m:r>
                      </m:e>
                    </m:rad>
                    <m:r>
                      <a:rPr lang="cs-CZ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= 0,01</a:t>
                </a:r>
              </a:p>
              <a:p>
                <a:r>
                  <a:rPr lang="cs-CZ" dirty="0" smtClean="0"/>
                  <a:t>Určíme součin: </a:t>
                </a:r>
              </a:p>
              <a:p>
                <a:pPr marL="0" indent="0">
                  <a:buNone/>
                </a:pPr>
                <a:r>
                  <a:rPr lang="cs-CZ" dirty="0" smtClean="0"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b="0" i="1" dirty="0" smtClean="0">
                            <a:latin typeface="Cambria Math"/>
                            <a:ea typeface="Cambria Math"/>
                          </a:rPr>
                          <m:t>0,0083</m:t>
                        </m:r>
                      </m:e>
                    </m:rad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=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83 </m:t>
                        </m:r>
                      </m:e>
                    </m:rad>
                    <m:r>
                      <a:rPr lang="cs-CZ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cs-CZ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0,0001</m:t>
                        </m:r>
                      </m:e>
                    </m:rad>
                    <m:r>
                      <a:rPr lang="cs-CZ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=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9,11 </a:t>
                </a:r>
                <a:r>
                  <a:rPr lang="cs-CZ" dirty="0" smtClean="0"/>
                  <a:t>∙ 0,01 =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0,0911</a:t>
                </a:r>
                <a:endParaRPr lang="cs-CZ" dirty="0">
                  <a:solidFill>
                    <a:srgbClr val="FF0000"/>
                  </a:solidFill>
                </a:endParaRPr>
              </a:p>
              <a:p>
                <a:endParaRPr lang="cs-CZ" dirty="0" smtClean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84784"/>
                <a:ext cx="8280920" cy="5257800"/>
              </a:xfrm>
              <a:blipFill rotWithShape="1">
                <a:blip r:embed="rId3"/>
                <a:stretch>
                  <a:fillRect l="-1546" t="-1856" r="-16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366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cs-CZ" sz="3400" dirty="0" smtClean="0"/>
                  <a:t>Urči: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400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sz="3400" b="0" i="1" dirty="0" smtClean="0">
                            <a:latin typeface="Cambria Math"/>
                            <a:ea typeface="Cambria Math"/>
                          </a:rPr>
                          <m:t>2,56</m:t>
                        </m:r>
                        <m:r>
                          <a:rPr lang="cs-CZ" sz="3400" i="1" dirty="0">
                            <a:latin typeface="Cambria Math"/>
                            <a:ea typeface="Cambria Math"/>
                          </a:rPr>
                          <m:t>83</m:t>
                        </m:r>
                      </m:e>
                    </m:rad>
                  </m:oMath>
                </a14:m>
                <a:r>
                  <a:rPr lang="cs-CZ" sz="3400" dirty="0" smtClean="0"/>
                  <a:t> </a:t>
                </a:r>
                <a:endParaRPr lang="cs-CZ" sz="3400" dirty="0"/>
              </a:p>
              <a:p>
                <a:r>
                  <a:rPr lang="cs-CZ" sz="3400" dirty="0" smtClean="0"/>
                  <a:t>Číslo zaokrouhlíme tak, abychom v tabulkách našli odmocninu trojciferného čísla: </a:t>
                </a: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2,5683</m:t>
                        </m:r>
                      </m:e>
                    </m:rad>
                    <m:r>
                      <a:rPr lang="cs-CZ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cs-CZ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2,57 </m:t>
                        </m:r>
                      </m:e>
                    </m:rad>
                  </m:oMath>
                </a14:m>
                <a:endParaRPr lang="cs-CZ" i="1" dirty="0" smtClean="0">
                  <a:latin typeface="Cambria Math"/>
                  <a:ea typeface="Cambria Math"/>
                </a:endParaRPr>
              </a:p>
              <a:p>
                <a:r>
                  <a:rPr lang="cs-CZ" dirty="0"/>
                  <a:t>Upravíme: číslo zapíšeme jako součin přirozeného čísla a čísla </a:t>
                </a:r>
                <a:r>
                  <a:rPr lang="cs-CZ" dirty="0">
                    <a:solidFill>
                      <a:srgbClr val="FF0000"/>
                    </a:solidFill>
                  </a:rPr>
                  <a:t>0,01; 0,0 001, …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    </a:t>
                </a:r>
                <a:r>
                  <a:rPr lang="cs-CZ" u="sng" dirty="0">
                    <a:solidFill>
                      <a:srgbClr val="FF0000"/>
                    </a:solidFill>
                  </a:rPr>
                  <a:t>Sudý počet desetinných míst!</a:t>
                </a:r>
                <a:endParaRPr lang="cs-CZ" dirty="0" smtClean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2,57 </m:t>
                        </m:r>
                      </m:e>
                    </m:rad>
                    <m:r>
                      <a:rPr lang="cs-CZ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 dirty="0"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257∙</m:t>
                        </m:r>
                      </m:e>
                    </m:rad>
                    <m:rad>
                      <m:radPr>
                        <m:degHide m:val="on"/>
                        <m:ctrlPr>
                          <a:rPr lang="cs-CZ" b="0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0,01</m:t>
                        </m:r>
                      </m:e>
                    </m:rad>
                  </m:oMath>
                </a14:m>
                <a:r>
                  <a:rPr lang="cs-CZ" dirty="0" smtClean="0"/>
                  <a:t>=</a:t>
                </a:r>
              </a:p>
              <a:p>
                <a:r>
                  <a:rPr lang="cs-CZ" dirty="0" smtClean="0"/>
                  <a:t>Ve </a:t>
                </a:r>
                <a:r>
                  <a:rPr lang="cs-CZ" dirty="0"/>
                  <a:t>sloupci </a:t>
                </a:r>
                <a:r>
                  <a:rPr lang="cs-CZ" b="1" dirty="0">
                    <a:solidFill>
                      <a:srgbClr val="FF0000"/>
                    </a:solidFill>
                    <a:latin typeface="Monotype Corsiva" panose="03010101010201010101" pitchFamily="66" charset="0"/>
                  </a:rPr>
                  <a:t>n</a:t>
                </a:r>
                <a:r>
                  <a:rPr lang="cs-CZ" b="1" dirty="0">
                    <a:solidFill>
                      <a:srgbClr val="FF0000"/>
                    </a:solidFill>
                  </a:rPr>
                  <a:t> </a:t>
                </a:r>
                <a:r>
                  <a:rPr lang="cs-CZ" dirty="0"/>
                  <a:t>najdeme číslo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257, </a:t>
                </a:r>
                <a:r>
                  <a:rPr lang="cs-CZ" dirty="0" smtClean="0"/>
                  <a:t>ve </a:t>
                </a:r>
                <a:r>
                  <a:rPr lang="cs-CZ" dirty="0"/>
                  <a:t>sloupci </a:t>
                </a:r>
                <a:r>
                  <a:rPr lang="cs-CZ" b="1" dirty="0">
                    <a:solidFill>
                      <a:srgbClr val="FF0000"/>
                    </a:solidFill>
                    <a:latin typeface="Monotype Corsiva" panose="03010101010201010101" pitchFamily="66" charset="0"/>
                  </a:rPr>
                  <a:t>n</a:t>
                </a:r>
                <a:r>
                  <a:rPr lang="cs-CZ" b="1" baseline="30000" dirty="0">
                    <a:solidFill>
                      <a:srgbClr val="FF0000"/>
                    </a:solidFill>
                    <a:latin typeface="Monotype Corsiva" panose="03010101010201010101" pitchFamily="66" charset="0"/>
                  </a:rPr>
                  <a:t>2</a:t>
                </a:r>
                <a:r>
                  <a:rPr lang="cs-CZ" dirty="0"/>
                  <a:t> </a:t>
                </a:r>
                <a:endParaRPr lang="cs-CZ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cs-CZ" dirty="0" smtClean="0"/>
                  <a:t>     najdeme </a:t>
                </a:r>
                <a:r>
                  <a:rPr lang="cs-CZ" dirty="0"/>
                  <a:t>druhou </a:t>
                </a:r>
                <a:r>
                  <a:rPr lang="cs-CZ" dirty="0" smtClean="0"/>
                  <a:t>odmocninu </a:t>
                </a:r>
                <a:r>
                  <a:rPr lang="cs-CZ" dirty="0"/>
                  <a:t>tohoto čísla –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257</m:t>
                        </m:r>
                      </m:e>
                    </m:rad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</a:rPr>
                      <m:t>=</m:t>
                    </m:r>
                  </m:oMath>
                </a14:m>
                <a:r>
                  <a:rPr lang="cs-CZ" dirty="0" smtClean="0">
                    <a:solidFill>
                      <a:srgbClr val="FF0000"/>
                    </a:solidFill>
                  </a:rPr>
                  <a:t>16,03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2,5683</m:t>
                        </m:r>
                      </m:e>
                    </m:rad>
                  </m:oMath>
                </a14:m>
                <a:r>
                  <a:rPr lang="cs-CZ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2,57 </m:t>
                        </m:r>
                      </m:e>
                    </m:rad>
                    <m:r>
                      <a:rPr lang="cs-CZ" i="1" dirty="0">
                        <a:latin typeface="Cambria Math"/>
                        <a:ea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257</m:t>
                        </m:r>
                      </m:e>
                    </m:rad>
                    <m:r>
                      <a:rPr lang="cs-CZ" i="1" dirty="0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0,01</m:t>
                        </m:r>
                      </m:e>
                    </m:rad>
                  </m:oMath>
                </a14:m>
                <a:r>
                  <a:rPr lang="cs-CZ" dirty="0"/>
                  <a:t>=</a:t>
                </a:r>
                <a:r>
                  <a:rPr lang="cs-CZ" dirty="0" smtClean="0"/>
                  <a:t>16,03</a:t>
                </a:r>
                <a:r>
                  <a:rPr lang="cs-CZ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cs-CZ" dirty="0" smtClean="0"/>
                  <a:t> 0,1=</a:t>
                </a:r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cs-CZ" dirty="0" smtClean="0"/>
                  <a:t>   = 1,603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482" b="-8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ál 3"/>
          <p:cNvSpPr/>
          <p:nvPr/>
        </p:nvSpPr>
        <p:spPr>
          <a:xfrm>
            <a:off x="6552789" y="2491751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 flipV="1">
            <a:off x="2123728" y="5255489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Druhá </a:t>
            </a:r>
            <a:r>
              <a:rPr lang="cs-C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odmocnina </a:t>
            </a:r>
            <a:r>
              <a:rPr lang="cs-CZ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matematických tabulek</a:t>
            </a:r>
            <a:endParaRPr lang="cs-CZ" altLang="cs-CZ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6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cs-CZ" sz="3400" dirty="0" smtClean="0"/>
                  <a:t>Urči: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4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sz="3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0,0056</m:t>
                        </m:r>
                        <m:r>
                          <a:rPr lang="cs-CZ" sz="3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83</m:t>
                        </m:r>
                      </m:e>
                    </m:rad>
                  </m:oMath>
                </a14:m>
                <a:r>
                  <a:rPr lang="cs-CZ" sz="3400" dirty="0" smtClean="0">
                    <a:solidFill>
                      <a:srgbClr val="FF0000"/>
                    </a:solidFill>
                  </a:rPr>
                  <a:t> </a:t>
                </a:r>
                <a:endParaRPr lang="cs-CZ" sz="3400" dirty="0">
                  <a:solidFill>
                    <a:srgbClr val="FF0000"/>
                  </a:solidFill>
                </a:endParaRPr>
              </a:p>
              <a:p>
                <a:r>
                  <a:rPr lang="cs-CZ" sz="3400" dirty="0" smtClean="0"/>
                  <a:t>Číslo zaokrouhlíme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b="0" i="1" dirty="0" smtClean="0">
                            <a:latin typeface="Cambria Math"/>
                            <a:ea typeface="Cambria Math"/>
                          </a:rPr>
                          <m:t>0,005683</m:t>
                        </m:r>
                      </m:e>
                    </m:rad>
                    <m:r>
                      <a:rPr lang="cs-CZ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cs-CZ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b="0" i="1" dirty="0" smtClean="0">
                            <a:latin typeface="Cambria Math"/>
                            <a:ea typeface="Cambria Math"/>
                          </a:rPr>
                          <m:t>0,0057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rad>
                  </m:oMath>
                </a14:m>
                <a:endParaRPr lang="cs-CZ" i="1" dirty="0" smtClean="0">
                  <a:latin typeface="Cambria Math"/>
                  <a:ea typeface="Cambria Math"/>
                </a:endParaRPr>
              </a:p>
              <a:p>
                <a:r>
                  <a:rPr lang="cs-CZ" dirty="0"/>
                  <a:t>Upravíme: číslo zapíšeme jako součin přirozeného čísla a čísla </a:t>
                </a:r>
                <a:r>
                  <a:rPr lang="cs-CZ" dirty="0">
                    <a:solidFill>
                      <a:srgbClr val="FF0000"/>
                    </a:solidFill>
                  </a:rPr>
                  <a:t>0,01; 0,0 001, …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    </a:t>
                </a:r>
                <a:r>
                  <a:rPr lang="cs-CZ" u="sng" dirty="0">
                    <a:solidFill>
                      <a:srgbClr val="FF0000"/>
                    </a:solidFill>
                  </a:rPr>
                  <a:t>Sudý počet desetinných míst!</a:t>
                </a:r>
                <a:endParaRPr lang="cs-CZ" dirty="0" smtClean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b="0" i="1" dirty="0" smtClean="0">
                            <a:latin typeface="Cambria Math"/>
                            <a:ea typeface="Cambria Math"/>
                          </a:rPr>
                          <m:t>0,00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57 </m:t>
                        </m:r>
                      </m:e>
                    </m:rad>
                    <m:r>
                      <a:rPr lang="cs-CZ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 dirty="0"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57∙</m:t>
                        </m:r>
                      </m:e>
                    </m:rad>
                    <m:rad>
                      <m:radPr>
                        <m:degHide m:val="on"/>
                        <m:ctrlPr>
                          <a:rPr lang="cs-CZ" b="0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0,0001</m:t>
                        </m:r>
                      </m:e>
                    </m:rad>
                  </m:oMath>
                </a14:m>
                <a:r>
                  <a:rPr lang="cs-CZ" dirty="0" smtClean="0"/>
                  <a:t>=</a:t>
                </a:r>
              </a:p>
              <a:p>
                <a:r>
                  <a:rPr lang="cs-CZ" dirty="0" smtClean="0"/>
                  <a:t>Ve </a:t>
                </a:r>
                <a:r>
                  <a:rPr lang="cs-CZ" dirty="0"/>
                  <a:t>sloupci </a:t>
                </a:r>
                <a:r>
                  <a:rPr lang="cs-CZ" b="1" dirty="0">
                    <a:solidFill>
                      <a:srgbClr val="FF0000"/>
                    </a:solidFill>
                    <a:latin typeface="Monotype Corsiva" panose="03010101010201010101" pitchFamily="66" charset="0"/>
                  </a:rPr>
                  <a:t>n</a:t>
                </a:r>
                <a:r>
                  <a:rPr lang="cs-CZ" b="1" dirty="0">
                    <a:solidFill>
                      <a:srgbClr val="FF0000"/>
                    </a:solidFill>
                  </a:rPr>
                  <a:t> </a:t>
                </a:r>
                <a:r>
                  <a:rPr lang="cs-CZ" dirty="0"/>
                  <a:t>najdeme číslo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57, </a:t>
                </a:r>
                <a:r>
                  <a:rPr lang="cs-CZ" dirty="0" smtClean="0"/>
                  <a:t>ve </a:t>
                </a:r>
                <a:r>
                  <a:rPr lang="cs-CZ" dirty="0"/>
                  <a:t>sloupci </a:t>
                </a:r>
                <a:r>
                  <a:rPr lang="cs-CZ" b="1" dirty="0">
                    <a:solidFill>
                      <a:srgbClr val="FF0000"/>
                    </a:solidFill>
                    <a:latin typeface="Monotype Corsiva" panose="03010101010201010101" pitchFamily="66" charset="0"/>
                  </a:rPr>
                  <a:t>n</a:t>
                </a:r>
                <a:r>
                  <a:rPr lang="cs-CZ" b="1" baseline="30000" dirty="0">
                    <a:solidFill>
                      <a:srgbClr val="FF0000"/>
                    </a:solidFill>
                    <a:latin typeface="Monotype Corsiva" panose="03010101010201010101" pitchFamily="66" charset="0"/>
                  </a:rPr>
                  <a:t>2</a:t>
                </a:r>
                <a:r>
                  <a:rPr lang="cs-CZ" dirty="0"/>
                  <a:t> </a:t>
                </a:r>
                <a:endParaRPr lang="cs-CZ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cs-CZ" dirty="0" smtClean="0"/>
                  <a:t>     najdeme </a:t>
                </a:r>
                <a:r>
                  <a:rPr lang="cs-CZ" dirty="0"/>
                  <a:t>druhou </a:t>
                </a:r>
                <a:r>
                  <a:rPr lang="cs-CZ" dirty="0" smtClean="0"/>
                  <a:t>odmocninu </a:t>
                </a:r>
                <a:r>
                  <a:rPr lang="cs-CZ" dirty="0"/>
                  <a:t>tohoto čísla –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57</m:t>
                        </m:r>
                      </m:e>
                    </m:rad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</a:rPr>
                      <m:t>=</m:t>
                    </m:r>
                  </m:oMath>
                </a14:m>
                <a:r>
                  <a:rPr lang="cs-CZ" dirty="0" smtClean="0">
                    <a:solidFill>
                      <a:srgbClr val="FF0000"/>
                    </a:solidFill>
                  </a:rPr>
                  <a:t>7,55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0,005683</m:t>
                        </m:r>
                      </m:e>
                    </m:rad>
                  </m:oMath>
                </a14:m>
                <a:r>
                  <a:rPr lang="cs-CZ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0,0057 </m:t>
                        </m:r>
                      </m:e>
                    </m:rad>
                    <m:r>
                      <a:rPr lang="cs-CZ" i="1" dirty="0">
                        <a:latin typeface="Cambria Math"/>
                        <a:ea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57∙</m:t>
                        </m:r>
                      </m:e>
                    </m:rad>
                    <m:rad>
                      <m:radPr>
                        <m:degHide m:val="on"/>
                        <m:ctrlPr>
                          <a:rPr lang="cs-CZ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0,0001</m:t>
                        </m:r>
                      </m:e>
                    </m:rad>
                  </m:oMath>
                </a14:m>
                <a:r>
                  <a:rPr lang="cs-CZ" dirty="0" smtClean="0"/>
                  <a:t>=7,55</a:t>
                </a:r>
                <a:r>
                  <a:rPr lang="cs-CZ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cs-CZ" dirty="0" smtClean="0"/>
                  <a:t> 0,01= 0,0755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  <a:blipFill rotWithShape="1">
                <a:blip r:embed="rId2"/>
                <a:stretch>
                  <a:fillRect l="-1312" t="-1752" r="-19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ál 3"/>
          <p:cNvSpPr/>
          <p:nvPr/>
        </p:nvSpPr>
        <p:spPr>
          <a:xfrm>
            <a:off x="5712698" y="2204864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 flipV="1">
            <a:off x="2627784" y="5229200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Druhá </a:t>
            </a:r>
            <a:r>
              <a:rPr lang="cs-C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odmocnina </a:t>
            </a:r>
            <a:r>
              <a:rPr lang="cs-CZ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matematických tabulek</a:t>
            </a:r>
            <a:endParaRPr lang="cs-CZ" altLang="cs-CZ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altLang="cs-CZ" sz="36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0202" name="Object 2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3597100"/>
              </p:ext>
            </p:extLst>
          </p:nvPr>
        </p:nvGraphicFramePr>
        <p:xfrm>
          <a:off x="1692275" y="1860550"/>
          <a:ext cx="53054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" name="Rovnice" r:id="rId3" imgW="2197080" imgH="228600" progId="Equation.3">
                  <p:embed/>
                </p:oleObj>
              </mc:Choice>
              <mc:Fallback>
                <p:oleObj name="Rovnice" r:id="rId3" imgW="2197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860550"/>
                        <a:ext cx="530542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Rectangle 4"/>
          <p:cNvSpPr>
            <a:spLocks/>
          </p:cNvSpPr>
          <p:nvPr/>
        </p:nvSpPr>
        <p:spPr bwMode="auto">
          <a:xfrm>
            <a:off x="611188" y="1268413"/>
            <a:ext cx="7632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cs-CZ" altLang="cs-CZ" sz="2800" dirty="0" smtClean="0">
                <a:latin typeface="Arial" charset="0"/>
              </a:rPr>
              <a:t>Uprav na požadovaný součin a odmocni.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50184" name="Rectangle 8"/>
          <p:cNvSpPr>
            <a:spLocks/>
          </p:cNvSpPr>
          <p:nvPr/>
        </p:nvSpPr>
        <p:spPr bwMode="auto">
          <a:xfrm>
            <a:off x="395536" y="3284984"/>
            <a:ext cx="7632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cs-CZ" altLang="cs-CZ" sz="2800" u="sng" dirty="0">
                <a:latin typeface="Arial" charset="0"/>
              </a:rPr>
              <a:t>Určete druhou odmocninu čísel:</a:t>
            </a:r>
          </a:p>
        </p:txBody>
      </p:sp>
      <p:graphicFrame>
        <p:nvGraphicFramePr>
          <p:cNvPr id="50187" name="Object 11"/>
          <p:cNvGraphicFramePr>
            <a:graphicFrameLocks noChangeAspect="1"/>
          </p:cNvGraphicFramePr>
          <p:nvPr/>
        </p:nvGraphicFramePr>
        <p:xfrm>
          <a:off x="395288" y="3789363"/>
          <a:ext cx="1376362" cy="284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" name="Rovnice" r:id="rId5" imgW="609480" imgH="1257120" progId="Equation.3">
                  <p:embed/>
                </p:oleObj>
              </mc:Choice>
              <mc:Fallback>
                <p:oleObj name="Rovnice" r:id="rId5" imgW="609480" imgH="125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789363"/>
                        <a:ext cx="1376362" cy="284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754126"/>
              </p:ext>
            </p:extLst>
          </p:nvPr>
        </p:nvGraphicFramePr>
        <p:xfrm>
          <a:off x="323528" y="1844675"/>
          <a:ext cx="13589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" name="Rovnice" r:id="rId7" imgW="558720" imgH="215640" progId="Equation.3">
                  <p:embed/>
                </p:oleObj>
              </mc:Choice>
              <mc:Fallback>
                <p:oleObj name="Rovnice" r:id="rId7" imgW="558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844675"/>
                        <a:ext cx="135890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4" name="Object 28"/>
          <p:cNvGraphicFramePr>
            <a:graphicFrameLocks noChangeAspect="1"/>
          </p:cNvGraphicFramePr>
          <p:nvPr/>
        </p:nvGraphicFramePr>
        <p:xfrm>
          <a:off x="250825" y="2492375"/>
          <a:ext cx="15240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" name="Rovnice" r:id="rId9" imgW="647640" imgH="241200" progId="Equation.3">
                  <p:embed/>
                </p:oleObj>
              </mc:Choice>
              <mc:Fallback>
                <p:oleObj name="Rovnice" r:id="rId9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492375"/>
                        <a:ext cx="15240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518048"/>
              </p:ext>
            </p:extLst>
          </p:nvPr>
        </p:nvGraphicFramePr>
        <p:xfrm>
          <a:off x="1668338" y="2492896"/>
          <a:ext cx="72961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" name="Rovnice" r:id="rId11" imgW="2971800" imgH="241200" progId="Equation.3">
                  <p:embed/>
                </p:oleObj>
              </mc:Choice>
              <mc:Fallback>
                <p:oleObj name="Rovnice" r:id="rId11" imgW="2971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338" y="2492896"/>
                        <a:ext cx="72961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Nadpis 3"/>
          <p:cNvSpPr txBox="1">
            <a:spLocks/>
          </p:cNvSpPr>
          <p:nvPr/>
        </p:nvSpPr>
        <p:spPr>
          <a:xfrm>
            <a:off x="395536" y="188640"/>
            <a:ext cx="8229600" cy="1143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Počítejte s tabulkami</a:t>
            </a:r>
            <a:endParaRPr lang="cs-CZ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011117"/>
              </p:ext>
            </p:extLst>
          </p:nvPr>
        </p:nvGraphicFramePr>
        <p:xfrm>
          <a:off x="1835696" y="3861048"/>
          <a:ext cx="86409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" name="Rovnice" r:id="rId13" imgW="330120" imgH="164880" progId="Equation.3">
                  <p:embed/>
                </p:oleObj>
              </mc:Choice>
              <mc:Fallback>
                <p:oleObj name="Rovnice" r:id="rId13" imgW="3301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35696" y="3861048"/>
                        <a:ext cx="864096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408262"/>
              </p:ext>
            </p:extLst>
          </p:nvPr>
        </p:nvGraphicFramePr>
        <p:xfrm>
          <a:off x="1714500" y="4292600"/>
          <a:ext cx="4132263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" name="Rovnice" r:id="rId15" imgW="1562040" imgH="228600" progId="Equation.3">
                  <p:embed/>
                </p:oleObj>
              </mc:Choice>
              <mc:Fallback>
                <p:oleObj name="Rovnice" r:id="rId15" imgW="15620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14500" y="4292600"/>
                        <a:ext cx="4132263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467755"/>
              </p:ext>
            </p:extLst>
          </p:nvPr>
        </p:nvGraphicFramePr>
        <p:xfrm>
          <a:off x="1844675" y="4903788"/>
          <a:ext cx="43243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4" name="Rovnice" r:id="rId17" imgW="1701720" imgH="241200" progId="Equation.3">
                  <p:embed/>
                </p:oleObj>
              </mc:Choice>
              <mc:Fallback>
                <p:oleObj name="Rovnice" r:id="rId17" imgW="17017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44675" y="4903788"/>
                        <a:ext cx="4324350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408958"/>
              </p:ext>
            </p:extLst>
          </p:nvPr>
        </p:nvGraphicFramePr>
        <p:xfrm>
          <a:off x="1828800" y="5434013"/>
          <a:ext cx="68548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" name="Rovnice" r:id="rId19" imgW="2666880" imgH="228600" progId="Equation.3">
                  <p:embed/>
                </p:oleObj>
              </mc:Choice>
              <mc:Fallback>
                <p:oleObj name="Rovnice" r:id="rId19" imgW="2666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28800" y="5434013"/>
                        <a:ext cx="6854825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070164"/>
              </p:ext>
            </p:extLst>
          </p:nvPr>
        </p:nvGraphicFramePr>
        <p:xfrm>
          <a:off x="1697038" y="6021388"/>
          <a:ext cx="699611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" name="Rovnice" r:id="rId21" imgW="2641320" imgH="241200" progId="Equation.3">
                  <p:embed/>
                </p:oleObj>
              </mc:Choice>
              <mc:Fallback>
                <p:oleObj name="Rovnice" r:id="rId21" imgW="26413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97038" y="6021388"/>
                        <a:ext cx="6996112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4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0" grpId="0"/>
      <p:bldP spid="50180" grpId="1"/>
      <p:bldP spid="50184" grpId="0"/>
      <p:bldP spid="5018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cs-C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Urči druhou odmocninu pomocí tabulek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1547664" y="242088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745587" y="3140968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1736709" y="4670892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105858"/>
              </p:ext>
            </p:extLst>
          </p:nvPr>
        </p:nvGraphicFramePr>
        <p:xfrm>
          <a:off x="365936" y="2210091"/>
          <a:ext cx="13589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" name="Rovnice" r:id="rId3" imgW="558720" imgH="215640" progId="Equation.3">
                  <p:embed/>
                </p:oleObj>
              </mc:Choice>
              <mc:Fallback>
                <p:oleObj name="Rovnice" r:id="rId3" imgW="55872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36" y="2210091"/>
                        <a:ext cx="135890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884218"/>
              </p:ext>
            </p:extLst>
          </p:nvPr>
        </p:nvGraphicFramePr>
        <p:xfrm>
          <a:off x="225425" y="2924944"/>
          <a:ext cx="16986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" name="Rovnice" r:id="rId5" imgW="698400" imgH="215640" progId="Equation.3">
                  <p:embed/>
                </p:oleObj>
              </mc:Choice>
              <mc:Fallback>
                <p:oleObj name="Rovnice" r:id="rId5" imgW="69840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2924944"/>
                        <a:ext cx="169862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988821"/>
              </p:ext>
            </p:extLst>
          </p:nvPr>
        </p:nvGraphicFramePr>
        <p:xfrm>
          <a:off x="354013" y="1628800"/>
          <a:ext cx="129698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" name="Rovnice" r:id="rId7" imgW="533160" imgH="215640" progId="Equation.3">
                  <p:embed/>
                </p:oleObj>
              </mc:Choice>
              <mc:Fallback>
                <p:oleObj name="Rovnice" r:id="rId7" imgW="53316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1628800"/>
                        <a:ext cx="1296987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67305"/>
              </p:ext>
            </p:extLst>
          </p:nvPr>
        </p:nvGraphicFramePr>
        <p:xfrm>
          <a:off x="216126" y="3717032"/>
          <a:ext cx="15446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" name="Rovnice" r:id="rId9" imgW="634680" imgH="241200" progId="Equation.3">
                  <p:embed/>
                </p:oleObj>
              </mc:Choice>
              <mc:Fallback>
                <p:oleObj name="Rovnice" r:id="rId9" imgW="63468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26" y="3717032"/>
                        <a:ext cx="154463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98207"/>
              </p:ext>
            </p:extLst>
          </p:nvPr>
        </p:nvGraphicFramePr>
        <p:xfrm>
          <a:off x="115416" y="4437112"/>
          <a:ext cx="17922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" name="Rovnice" r:id="rId11" imgW="736560" imgH="241200" progId="Equation.3">
                  <p:embed/>
                </p:oleObj>
              </mc:Choice>
              <mc:Fallback>
                <p:oleObj name="Rovnice" r:id="rId11" imgW="73656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6" y="4437112"/>
                        <a:ext cx="179228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801593"/>
              </p:ext>
            </p:extLst>
          </p:nvPr>
        </p:nvGraphicFramePr>
        <p:xfrm>
          <a:off x="156423" y="5273590"/>
          <a:ext cx="1563220" cy="471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" name="Rovnice" r:id="rId13" imgW="799920" imgH="241200" progId="Equation.3">
                  <p:embed/>
                </p:oleObj>
              </mc:Choice>
              <mc:Fallback>
                <p:oleObj name="Rovnice" r:id="rId13" imgW="79992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23" y="5273590"/>
                        <a:ext cx="1563220" cy="471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450743"/>
              </p:ext>
            </p:extLst>
          </p:nvPr>
        </p:nvGraphicFramePr>
        <p:xfrm>
          <a:off x="251520" y="5949280"/>
          <a:ext cx="13589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" name="Rovnice" r:id="rId15" imgW="558720" imgH="215640" progId="Equation.3">
                  <p:embed/>
                </p:oleObj>
              </mc:Choice>
              <mc:Fallback>
                <p:oleObj name="Rovnice" r:id="rId15" imgW="55872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949280"/>
                        <a:ext cx="135890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746691"/>
              </p:ext>
            </p:extLst>
          </p:nvPr>
        </p:nvGraphicFramePr>
        <p:xfrm>
          <a:off x="1691680" y="1628800"/>
          <a:ext cx="38290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" name="Rovnice" r:id="rId17" imgW="1574640" imgH="228600" progId="Equation.3">
                  <p:embed/>
                </p:oleObj>
              </mc:Choice>
              <mc:Fallback>
                <p:oleObj name="Rovnice" r:id="rId17" imgW="1574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628800"/>
                        <a:ext cx="38290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168652"/>
              </p:ext>
            </p:extLst>
          </p:nvPr>
        </p:nvGraphicFramePr>
        <p:xfrm>
          <a:off x="1658020" y="2204864"/>
          <a:ext cx="500221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" name="Rovnice" r:id="rId19" imgW="2057400" imgH="228600" progId="Equation.3">
                  <p:embed/>
                </p:oleObj>
              </mc:Choice>
              <mc:Fallback>
                <p:oleObj name="Rovnice" r:id="rId19" imgW="205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020" y="2204864"/>
                        <a:ext cx="5002212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049147"/>
              </p:ext>
            </p:extLst>
          </p:nvPr>
        </p:nvGraphicFramePr>
        <p:xfrm>
          <a:off x="1874415" y="2897326"/>
          <a:ext cx="56499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" name="Rovnice" r:id="rId21" imgW="2323800" imgH="228600" progId="Equation.3">
                  <p:embed/>
                </p:oleObj>
              </mc:Choice>
              <mc:Fallback>
                <p:oleObj name="Rovnice" r:id="rId21" imgW="232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415" y="2897326"/>
                        <a:ext cx="56499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836457"/>
              </p:ext>
            </p:extLst>
          </p:nvPr>
        </p:nvGraphicFramePr>
        <p:xfrm>
          <a:off x="1835696" y="3700463"/>
          <a:ext cx="47863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" name="Rovnice" r:id="rId23" imgW="1968480" imgH="241200" progId="Equation.3">
                  <p:embed/>
                </p:oleObj>
              </mc:Choice>
              <mc:Fallback>
                <p:oleObj name="Rovnice" r:id="rId23" imgW="1968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700463"/>
                        <a:ext cx="478631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794978"/>
              </p:ext>
            </p:extLst>
          </p:nvPr>
        </p:nvGraphicFramePr>
        <p:xfrm>
          <a:off x="1874044" y="4410075"/>
          <a:ext cx="50022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" name="Rovnice" r:id="rId25" imgW="2057400" imgH="241200" progId="Equation.3">
                  <p:embed/>
                </p:oleObj>
              </mc:Choice>
              <mc:Fallback>
                <p:oleObj name="Rovnice" r:id="rId25" imgW="2057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044" y="4410075"/>
                        <a:ext cx="500221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681233"/>
              </p:ext>
            </p:extLst>
          </p:nvPr>
        </p:nvGraphicFramePr>
        <p:xfrm>
          <a:off x="1691680" y="5157192"/>
          <a:ext cx="7267629" cy="574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" name="Rovnice" r:id="rId27" imgW="3047760" imgH="241200" progId="Equation.3">
                  <p:embed/>
                </p:oleObj>
              </mc:Choice>
              <mc:Fallback>
                <p:oleObj name="Rovnice" r:id="rId27" imgW="3047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157192"/>
                        <a:ext cx="7267629" cy="574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257606"/>
              </p:ext>
            </p:extLst>
          </p:nvPr>
        </p:nvGraphicFramePr>
        <p:xfrm>
          <a:off x="1666375" y="5949280"/>
          <a:ext cx="38290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" name="Rovnice" r:id="rId29" imgW="1574640" imgH="228600" progId="Equation.3">
                  <p:embed/>
                </p:oleObj>
              </mc:Choice>
              <mc:Fallback>
                <p:oleObj name="Rovnice" r:id="rId29" imgW="1574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375" y="5949280"/>
                        <a:ext cx="38290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4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67544" y="1916832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latin typeface="Courier New"/>
              </a:rPr>
              <a:t>ODVÁRKO, O., KADLEČEK, J. MATEMATIKA pro 8. ročník základní školy 1: Prometheus, 1998. ISBN 978-80-7196-148-2.</a:t>
            </a:r>
            <a:r>
              <a:rPr lang="cs-CZ" i="1" dirty="0">
                <a:solidFill>
                  <a:srgbClr val="000000"/>
                </a:solidFill>
                <a:latin typeface="Courier New"/>
              </a:rPr>
              <a:t> s. </a:t>
            </a:r>
            <a:r>
              <a:rPr lang="cs-CZ" i="1" dirty="0" smtClean="0">
                <a:solidFill>
                  <a:srgbClr val="000000"/>
                </a:solidFill>
                <a:latin typeface="Courier New"/>
              </a:rPr>
              <a:t>12-21</a:t>
            </a:r>
            <a:endParaRPr lang="cs-CZ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cs-CZ" i="1" dirty="0">
              <a:latin typeface="Courier New" pitchFamily="49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dirty="0">
              <a:latin typeface="Courier New" pitchFamily="49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bg1"/>
            </a:gs>
            <a:gs pos="36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93755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</a:t>
                      </a:r>
                      <a:r>
                        <a:rPr lang="cs-CZ" sz="1600" i="1" dirty="0" err="1" smtClean="0">
                          <a:latin typeface="Courier New" pitchFamily="49" charset="0"/>
                          <a:cs typeface="Courier New" pitchFamily="49" charset="0"/>
                        </a:rPr>
                        <a:t>Ehlerová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Matematika a její aplikace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Matematika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Matematika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Číslo a proměnná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Druhá odmocnina</a:t>
                      </a:r>
                      <a:r>
                        <a:rPr lang="cs-CZ" sz="1600" i="1" kern="1200" baseline="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</a:t>
                      </a:r>
                      <a:r>
                        <a:rPr lang="cs-CZ" sz="1600" i="1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</a:t>
                      </a:r>
                      <a:endParaRPr lang="cs-CZ" sz="1600" i="1" kern="1200" dirty="0">
                        <a:solidFill>
                          <a:schemeClr val="dk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VY_32_INOVACE_22.03.EHL.MA.7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13. 10. 2013</a:t>
                      </a:r>
                      <a:endParaRPr lang="cs-CZ" sz="1600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8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Druhá odmocnina z nezáporného čísla </a:t>
            </a:r>
            <a:r>
              <a:rPr lang="cs-CZ" sz="3600" dirty="0" smtClean="0">
                <a:latin typeface="Monotype Corsiva" panose="03010101010201010101" pitchFamily="66" charset="0"/>
              </a:rPr>
              <a:t>a </a:t>
            </a:r>
            <a:r>
              <a:rPr lang="cs-CZ" dirty="0" smtClean="0"/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takové nezáporné číslo </a:t>
            </a:r>
            <a:r>
              <a:rPr lang="cs-CZ" sz="3600" dirty="0" smtClean="0">
                <a:latin typeface="Monotype Corsiva" panose="03010101010201010101" pitchFamily="66" charset="0"/>
              </a:rPr>
              <a:t>b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pro které platí:</a:t>
            </a:r>
            <a:r>
              <a:rPr lang="cs-CZ" sz="3600" dirty="0">
                <a:solidFill>
                  <a:prstClr val="black"/>
                </a:solidFill>
                <a:latin typeface="Monotype Corsiva" panose="03010101010201010101" pitchFamily="66" charset="0"/>
              </a:rPr>
              <a:t>b</a:t>
            </a:r>
            <a:r>
              <a:rPr lang="cs-CZ" sz="3600" baseline="30000" dirty="0">
                <a:solidFill>
                  <a:prstClr val="black"/>
                </a:solidFill>
                <a:latin typeface="Monotype Corsiva" panose="03010101010201010101" pitchFamily="66" charset="0"/>
              </a:rPr>
              <a:t>2</a:t>
            </a:r>
            <a:r>
              <a:rPr lang="cs-CZ" sz="3600" dirty="0">
                <a:solidFill>
                  <a:prstClr val="black"/>
                </a:solidFill>
                <a:latin typeface="Monotype Corsiva" panose="03010101010201010101" pitchFamily="66" charset="0"/>
              </a:rPr>
              <a:t>= a </a:t>
            </a:r>
            <a:endParaRPr lang="cs-CZ" sz="3600" dirty="0"/>
          </a:p>
          <a:p>
            <a:pPr marL="0" indent="0" algn="ctr">
              <a:buNone/>
            </a:pPr>
            <a:endParaRPr lang="cs-CZ" sz="3600" dirty="0">
              <a:latin typeface="Monotype Corsiva" panose="03010101010201010101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76712" y="332656"/>
            <a:ext cx="8280920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Druhá </a:t>
            </a:r>
            <a:r>
              <a:rPr lang="cs-CZ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odmocnina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aoblený obdélník 4"/>
              <p:cNvSpPr/>
              <p:nvPr/>
            </p:nvSpPr>
            <p:spPr>
              <a:xfrm>
                <a:off x="467544" y="2852936"/>
                <a:ext cx="8208912" cy="93610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cs-CZ" sz="4800" dirty="0">
                            <a:solidFill>
                              <a:prstClr val="black"/>
                            </a:solidFill>
                            <a:latin typeface="Monotype Corsiva" panose="03010101010201010101" pitchFamily="66" charset="0"/>
                          </a:rPr>
                          <m:t>a</m:t>
                        </m:r>
                      </m:e>
                    </m:rad>
                    <m:r>
                      <a:rPr lang="cs-CZ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cs-CZ" sz="4800" dirty="0">
                        <a:solidFill>
                          <a:prstClr val="black"/>
                        </a:solidFill>
                        <a:latin typeface="Monotype Corsiva" panose="03010101010201010101" pitchFamily="66" charset="0"/>
                      </a:rPr>
                      <m:t>b</m:t>
                    </m:r>
                  </m:oMath>
                </a14:m>
                <a:r>
                  <a:rPr lang="cs-CZ" sz="4800" dirty="0" smtClean="0">
                    <a:solidFill>
                      <a:prstClr val="black"/>
                    </a:solidFill>
                    <a:latin typeface="Monotype Corsiva" panose="03010101010201010101" pitchFamily="66" charset="0"/>
                  </a:rPr>
                  <a:t>   </a:t>
                </a:r>
                <a:r>
                  <a:rPr lang="cs-CZ" sz="3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znamená</a:t>
                </a:r>
                <a:r>
                  <a:rPr lang="cs-CZ" sz="4800" dirty="0" smtClean="0">
                    <a:solidFill>
                      <a:prstClr val="black"/>
                    </a:solidFill>
                    <a:latin typeface="Monotype Corsiva" panose="03010101010201010101" pitchFamily="66" charset="0"/>
                  </a:rPr>
                  <a:t> </a:t>
                </a:r>
                <a:r>
                  <a:rPr lang="cs-CZ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totéž </a:t>
                </a:r>
                <a:r>
                  <a:rPr lang="cs-CZ" sz="3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   </a:t>
                </a:r>
                <a:r>
                  <a:rPr lang="cs-CZ" sz="4800" dirty="0" smtClean="0">
                    <a:solidFill>
                      <a:prstClr val="black"/>
                    </a:solidFill>
                    <a:latin typeface="Monotype Corsiva" panose="03010101010201010101" pitchFamily="66" charset="0"/>
                  </a:rPr>
                  <a:t>b</a:t>
                </a:r>
                <a:r>
                  <a:rPr lang="cs-CZ" sz="4800" baseline="30000" dirty="0" smtClean="0">
                    <a:solidFill>
                      <a:prstClr val="black"/>
                    </a:solidFill>
                    <a:latin typeface="Monotype Corsiva" panose="03010101010201010101" pitchFamily="66" charset="0"/>
                  </a:rPr>
                  <a:t>2</a:t>
                </a:r>
                <a:r>
                  <a:rPr lang="cs-CZ" sz="4800" dirty="0" smtClean="0">
                    <a:solidFill>
                      <a:prstClr val="black"/>
                    </a:solidFill>
                    <a:latin typeface="Monotype Corsiva" panose="03010101010201010101" pitchFamily="66" charset="0"/>
                  </a:rPr>
                  <a:t>= a </a:t>
                </a:r>
                <a:endParaRPr lang="cs-CZ" sz="4800" dirty="0"/>
              </a:p>
            </p:txBody>
          </p:sp>
        </mc:Choice>
        <mc:Fallback xmlns="">
          <p:sp>
            <p:nvSpPr>
              <p:cNvPr id="5" name="Zaoblený 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52936"/>
                <a:ext cx="8208912" cy="936104"/>
              </a:xfrm>
              <a:prstGeom prst="roundRect">
                <a:avLst/>
              </a:prstGeom>
              <a:blipFill rotWithShape="1">
                <a:blip r:embed="rId2"/>
                <a:stretch>
                  <a:fillRect t="-6329" b="-27215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aoblený obdélník 5"/>
          <p:cNvSpPr/>
          <p:nvPr/>
        </p:nvSpPr>
        <p:spPr>
          <a:xfrm>
            <a:off x="323528" y="5373216"/>
            <a:ext cx="2520280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druhá odmocnina čísla </a:t>
            </a:r>
            <a:r>
              <a:rPr lang="cs-CZ" sz="28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a</a:t>
            </a:r>
            <a:endParaRPr lang="cs-CZ" sz="2800" dirty="0"/>
          </a:p>
        </p:txBody>
      </p:sp>
      <p:sp>
        <p:nvSpPr>
          <p:cNvPr id="7" name="Zaoblený obdélník 6"/>
          <p:cNvSpPr/>
          <p:nvPr/>
        </p:nvSpPr>
        <p:spPr>
          <a:xfrm>
            <a:off x="3419872" y="5373216"/>
            <a:ext cx="2376264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odmocnítko</a:t>
            </a:r>
            <a:endParaRPr lang="cs-CZ" altLang="cs-CZ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351582" y="5373216"/>
            <a:ext cx="2376264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28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a - </a:t>
            </a:r>
            <a:r>
              <a:rPr lang="cs-CZ" alt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odmocniny</a:t>
            </a:r>
            <a:endParaRPr lang="cs-CZ" altLang="cs-CZ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aoblený obdélník 8"/>
              <p:cNvSpPr/>
              <p:nvPr/>
            </p:nvSpPr>
            <p:spPr>
              <a:xfrm>
                <a:off x="3419872" y="3911272"/>
                <a:ext cx="2376264" cy="117391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cs-CZ" sz="8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√</m:t>
                    </m:r>
                    <m:r>
                      <a:rPr lang="cs-CZ" sz="8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cs-CZ" sz="8000" dirty="0">
                    <a:solidFill>
                      <a:prstClr val="black"/>
                    </a:solidFill>
                    <a:latin typeface="Monotype Corsiva" panose="03010101010201010101" pitchFamily="66" charset="0"/>
                  </a:rPr>
                  <a:t> </a:t>
                </a:r>
                <a:endParaRPr lang="cs-CZ" sz="8000" dirty="0"/>
              </a:p>
            </p:txBody>
          </p:sp>
        </mc:Choice>
        <mc:Fallback xmlns="">
          <p:sp>
            <p:nvSpPr>
              <p:cNvPr id="9" name="Zaoblený 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911272"/>
                <a:ext cx="2376264" cy="1173912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ahnutá šipka doprava 11"/>
          <p:cNvSpPr/>
          <p:nvPr/>
        </p:nvSpPr>
        <p:spPr>
          <a:xfrm rot="3604994">
            <a:off x="1970516" y="3295410"/>
            <a:ext cx="634768" cy="2405636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aoblený obdélník 14"/>
              <p:cNvSpPr/>
              <p:nvPr/>
            </p:nvSpPr>
            <p:spPr>
              <a:xfrm>
                <a:off x="3419872" y="3895817"/>
                <a:ext cx="2376264" cy="1189367"/>
              </a:xfrm>
              <a:prstGeom prst="roundRect">
                <a:avLst/>
              </a:prstGeom>
              <a:solidFill>
                <a:srgbClr val="F5F874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cs-CZ" sz="8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√</m:t>
                    </m:r>
                    <m:r>
                      <a:rPr lang="cs-CZ" sz="8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cs-CZ" sz="8000" dirty="0" smtClean="0">
                    <a:solidFill>
                      <a:prstClr val="black"/>
                    </a:solidFill>
                    <a:latin typeface="Monotype Corsiva" panose="03010101010201010101" pitchFamily="66" charset="0"/>
                  </a:rPr>
                  <a:t> </a:t>
                </a:r>
                <a:endParaRPr lang="cs-CZ" sz="8000" dirty="0"/>
              </a:p>
            </p:txBody>
          </p:sp>
        </mc:Choice>
        <mc:Fallback xmlns="">
          <p:sp>
            <p:nvSpPr>
              <p:cNvPr id="15" name="Zaoblený 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895817"/>
                <a:ext cx="2376264" cy="1189367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ahnutá šipka doprava 12"/>
          <p:cNvSpPr/>
          <p:nvPr/>
        </p:nvSpPr>
        <p:spPr>
          <a:xfrm rot="842930">
            <a:off x="3476591" y="4279033"/>
            <a:ext cx="370300" cy="1106197"/>
          </a:xfrm>
          <a:prstGeom prst="curvedRightArrow">
            <a:avLst>
              <a:gd name="adj1" fmla="val 25000"/>
              <a:gd name="adj2" fmla="val 39433"/>
              <a:gd name="adj3" fmla="val 614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Zahnutá šipka doprava 13"/>
          <p:cNvSpPr/>
          <p:nvPr/>
        </p:nvSpPr>
        <p:spPr>
          <a:xfrm rot="6563762" flipV="1">
            <a:off x="6497171" y="2910799"/>
            <a:ext cx="492011" cy="334866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2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5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1299" y="6093296"/>
            <a:ext cx="1152128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dirty="0" smtClean="0">
                <a:latin typeface="Arial" charset="0"/>
              </a:rPr>
              <a:t> </a:t>
            </a:r>
            <a:endParaRPr lang="cs-CZ" altLang="cs-CZ" baseline="30000" dirty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539552" y="1649655"/>
                <a:ext cx="1263679" cy="636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altLang="cs-CZ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25</m:t>
                        </m:r>
                      </m:e>
                    </m:rad>
                  </m:oMath>
                </a14:m>
                <a:r>
                  <a:rPr lang="cs-CZ" altLang="cs-CZ" sz="3200" dirty="0">
                    <a:solidFill>
                      <a:prstClr val="black"/>
                    </a:solidFill>
                    <a:latin typeface="Arial" charset="0"/>
                  </a:rPr>
                  <a:t>= </a:t>
                </a:r>
                <a:endParaRPr lang="cs-CZ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49655"/>
                <a:ext cx="1263679" cy="636200"/>
              </a:xfrm>
              <a:prstGeom prst="rect">
                <a:avLst/>
              </a:prstGeom>
              <a:blipFill rotWithShape="1">
                <a:blip r:embed="rId2"/>
                <a:stretch>
                  <a:fillRect t="-6731" r="-11594" b="-288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539552" y="2258560"/>
                <a:ext cx="1491306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altLang="cs-CZ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100</m:t>
                        </m:r>
                      </m:e>
                    </m:rad>
                  </m:oMath>
                </a14:m>
                <a:r>
                  <a:rPr lang="cs-CZ" altLang="cs-CZ" sz="3200" dirty="0">
                    <a:solidFill>
                      <a:prstClr val="black"/>
                    </a:solidFill>
                    <a:latin typeface="Arial" charset="0"/>
                  </a:rPr>
                  <a:t>= </a:t>
                </a:r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58560"/>
                <a:ext cx="1491306" cy="631198"/>
              </a:xfrm>
              <a:prstGeom prst="rect">
                <a:avLst/>
              </a:prstGeom>
              <a:blipFill rotWithShape="1">
                <a:blip r:embed="rId3"/>
                <a:stretch>
                  <a:fillRect t="-7692" r="-9836" b="-278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539552" y="2852936"/>
                <a:ext cx="1377493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altLang="cs-CZ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400</m:t>
                        </m:r>
                      </m:e>
                    </m:rad>
                  </m:oMath>
                </a14:m>
                <a:r>
                  <a:rPr lang="cs-CZ" altLang="cs-CZ" sz="3200" dirty="0" smtClean="0">
                    <a:solidFill>
                      <a:prstClr val="black"/>
                    </a:solidFill>
                    <a:latin typeface="Arial" charset="0"/>
                  </a:rPr>
                  <a:t>=</a:t>
                </a:r>
                <a:endParaRPr lang="cs-CZ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52936"/>
                <a:ext cx="1377493" cy="631198"/>
              </a:xfrm>
              <a:prstGeom prst="rect">
                <a:avLst/>
              </a:prstGeom>
              <a:blipFill rotWithShape="1">
                <a:blip r:embed="rId4"/>
                <a:stretch>
                  <a:fillRect t="-7692" r="-10667" b="-278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557868" y="3429000"/>
                <a:ext cx="1770228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altLang="cs-CZ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4 900</m:t>
                        </m:r>
                      </m:e>
                    </m:rad>
                  </m:oMath>
                </a14:m>
                <a:r>
                  <a:rPr lang="cs-CZ" altLang="cs-CZ" sz="3200" baseline="30000" dirty="0">
                    <a:solidFill>
                      <a:prstClr val="black"/>
                    </a:solidFill>
                    <a:latin typeface="Arial" charset="0"/>
                  </a:rPr>
                  <a:t> </a:t>
                </a:r>
                <a:r>
                  <a:rPr lang="cs-CZ" altLang="cs-CZ" sz="3200" dirty="0">
                    <a:solidFill>
                      <a:prstClr val="black"/>
                    </a:solidFill>
                    <a:latin typeface="Arial" charset="0"/>
                  </a:rPr>
                  <a:t>=</a:t>
                </a:r>
                <a:endParaRPr lang="cs-CZ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68" y="3429000"/>
                <a:ext cx="1770228" cy="631198"/>
              </a:xfrm>
              <a:prstGeom prst="rect">
                <a:avLst/>
              </a:prstGeom>
              <a:blipFill rotWithShape="1">
                <a:blip r:embed="rId5"/>
                <a:stretch>
                  <a:fillRect t="-7767" r="-7586" b="-281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délník 12"/>
          <p:cNvSpPr/>
          <p:nvPr/>
        </p:nvSpPr>
        <p:spPr>
          <a:xfrm>
            <a:off x="1610524" y="171823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smtClean="0">
                <a:solidFill>
                  <a:prstClr val="black"/>
                </a:solidFill>
                <a:latin typeface="Arial" charset="0"/>
              </a:rPr>
              <a:t>5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1802044" y="2294294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smtClean="0">
                <a:solidFill>
                  <a:prstClr val="black"/>
                </a:solidFill>
                <a:latin typeface="Arial" charset="0"/>
              </a:rPr>
              <a:t>10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2158524" y="3492297"/>
            <a:ext cx="829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smtClean="0">
                <a:solidFill>
                  <a:prstClr val="black"/>
                </a:solidFill>
                <a:latin typeface="Arial" charset="0"/>
              </a:rPr>
              <a:t>70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1835696" y="2852936"/>
            <a:ext cx="673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smtClean="0">
                <a:solidFill>
                  <a:prstClr val="black"/>
                </a:solidFill>
                <a:latin typeface="Arial" charset="0"/>
              </a:rPr>
              <a:t>20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4644008" y="2213575"/>
            <a:ext cx="1866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smtClean="0">
                <a:solidFill>
                  <a:prstClr val="black"/>
                </a:solidFill>
                <a:latin typeface="Arial" charset="0"/>
              </a:rPr>
              <a:t>10</a:t>
            </a:r>
            <a:r>
              <a:rPr lang="cs-CZ" altLang="cs-CZ" sz="3200" baseline="30000" dirty="0" smtClean="0">
                <a:solidFill>
                  <a:prstClr val="black"/>
                </a:solidFill>
                <a:latin typeface="Arial" charset="0"/>
              </a:rPr>
              <a:t>2 </a:t>
            </a:r>
            <a:r>
              <a:rPr lang="cs-CZ" altLang="cs-CZ" sz="3200" dirty="0" smtClean="0">
                <a:solidFill>
                  <a:prstClr val="black"/>
                </a:solidFill>
                <a:latin typeface="Arial" charset="0"/>
              </a:rPr>
              <a:t>=100</a:t>
            </a:r>
            <a:r>
              <a:rPr lang="cs-CZ" altLang="cs-CZ" sz="3200" baseline="30000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cs-CZ" baseline="30000" dirty="0"/>
          </a:p>
        </p:txBody>
      </p:sp>
      <p:sp>
        <p:nvSpPr>
          <p:cNvPr id="20" name="Obdélník 19"/>
          <p:cNvSpPr/>
          <p:nvPr/>
        </p:nvSpPr>
        <p:spPr>
          <a:xfrm>
            <a:off x="4644008" y="1628800"/>
            <a:ext cx="1524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smtClean="0">
                <a:solidFill>
                  <a:prstClr val="black"/>
                </a:solidFill>
                <a:latin typeface="Arial" charset="0"/>
              </a:rPr>
              <a:t>5</a:t>
            </a:r>
            <a:r>
              <a:rPr lang="cs-CZ" altLang="cs-CZ" sz="3200" baseline="30000" dirty="0" smtClean="0">
                <a:solidFill>
                  <a:prstClr val="black"/>
                </a:solidFill>
                <a:latin typeface="Arial" charset="0"/>
              </a:rPr>
              <a:t>2 </a:t>
            </a:r>
            <a:r>
              <a:rPr lang="cs-CZ" altLang="cs-CZ" sz="3200" dirty="0" smtClean="0">
                <a:solidFill>
                  <a:prstClr val="black"/>
                </a:solidFill>
                <a:latin typeface="Arial" charset="0"/>
              </a:rPr>
              <a:t>= 25</a:t>
            </a:r>
            <a:r>
              <a:rPr lang="cs-CZ" altLang="cs-CZ" sz="3200" baseline="30000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cs-CZ" baseline="30000" dirty="0"/>
          </a:p>
        </p:txBody>
      </p:sp>
      <p:sp>
        <p:nvSpPr>
          <p:cNvPr id="24" name="Obdélník 23"/>
          <p:cNvSpPr/>
          <p:nvPr/>
        </p:nvSpPr>
        <p:spPr>
          <a:xfrm>
            <a:off x="4716016" y="2780928"/>
            <a:ext cx="1980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smtClean="0">
                <a:solidFill>
                  <a:prstClr val="black"/>
                </a:solidFill>
                <a:latin typeface="Arial" charset="0"/>
              </a:rPr>
              <a:t>20</a:t>
            </a:r>
            <a:r>
              <a:rPr lang="cs-CZ" altLang="cs-CZ" sz="3200" baseline="30000" dirty="0" smtClean="0">
                <a:solidFill>
                  <a:prstClr val="black"/>
                </a:solidFill>
                <a:latin typeface="Arial" charset="0"/>
              </a:rPr>
              <a:t>2 </a:t>
            </a:r>
            <a:r>
              <a:rPr lang="cs-CZ" altLang="cs-CZ" sz="3200" dirty="0" smtClean="0">
                <a:solidFill>
                  <a:prstClr val="black"/>
                </a:solidFill>
                <a:latin typeface="Arial" charset="0"/>
              </a:rPr>
              <a:t>= 400</a:t>
            </a:r>
            <a:r>
              <a:rPr lang="cs-CZ" altLang="cs-CZ" sz="3200" baseline="30000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cs-CZ" baseline="30000" dirty="0"/>
          </a:p>
        </p:txBody>
      </p:sp>
      <p:sp>
        <p:nvSpPr>
          <p:cNvPr id="25" name="Obdélník 24"/>
          <p:cNvSpPr/>
          <p:nvPr/>
        </p:nvSpPr>
        <p:spPr>
          <a:xfrm>
            <a:off x="4708020" y="3356992"/>
            <a:ext cx="2321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smtClean="0">
                <a:solidFill>
                  <a:prstClr val="black"/>
                </a:solidFill>
                <a:latin typeface="Arial" charset="0"/>
              </a:rPr>
              <a:t>70</a:t>
            </a:r>
            <a:r>
              <a:rPr lang="cs-CZ" altLang="cs-CZ" sz="3200" baseline="30000" dirty="0" smtClean="0">
                <a:solidFill>
                  <a:prstClr val="black"/>
                </a:solidFill>
                <a:latin typeface="Arial" charset="0"/>
              </a:rPr>
              <a:t>2 </a:t>
            </a:r>
            <a:r>
              <a:rPr lang="cs-CZ" altLang="cs-CZ" sz="3200" dirty="0" smtClean="0">
                <a:solidFill>
                  <a:prstClr val="black"/>
                </a:solidFill>
                <a:latin typeface="Arial" charset="0"/>
              </a:rPr>
              <a:t>= 4 900</a:t>
            </a:r>
            <a:r>
              <a:rPr lang="cs-CZ" altLang="cs-CZ" sz="3200" baseline="30000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cs-CZ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Nadpis 25"/>
              <p:cNvSpPr>
                <a:spLocks noGrp="1"/>
              </p:cNvSpPr>
              <p:nvPr>
                <p:ph type="title"/>
              </p:nvPr>
            </p:nvSpPr>
            <p:spPr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cs-CZ" sz="4800" dirty="0">
                            <a:solidFill>
                              <a:prstClr val="black"/>
                            </a:solidFill>
                            <a:latin typeface="Monotype Corsiva" panose="03010101010201010101" pitchFamily="66" charset="0"/>
                          </a:rPr>
                          <m:t>a</m:t>
                        </m:r>
                      </m:e>
                    </m:rad>
                    <m:r>
                      <a:rPr lang="cs-CZ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cs-CZ" sz="4800" dirty="0">
                        <a:solidFill>
                          <a:prstClr val="black"/>
                        </a:solidFill>
                        <a:latin typeface="Monotype Corsiva" panose="03010101010201010101" pitchFamily="66" charset="0"/>
                      </a:rPr>
                      <m:t>b</m:t>
                    </m:r>
                  </m:oMath>
                </a14:m>
                <a:r>
                  <a:rPr lang="cs-CZ" sz="4800" dirty="0" smtClean="0">
                    <a:solidFill>
                      <a:prstClr val="black"/>
                    </a:solidFill>
                    <a:latin typeface="Monotype Corsiva" panose="03010101010201010101" pitchFamily="66" charset="0"/>
                  </a:rPr>
                  <a:t>   </a:t>
                </a:r>
                <a:r>
                  <a:rPr lang="cs-CZ" sz="3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znamená</a:t>
                </a:r>
                <a:r>
                  <a:rPr lang="cs-CZ" sz="4800" dirty="0" smtClean="0">
                    <a:solidFill>
                      <a:prstClr val="black"/>
                    </a:solidFill>
                    <a:latin typeface="Monotype Corsiva" panose="03010101010201010101" pitchFamily="66" charset="0"/>
                  </a:rPr>
                  <a:t> </a:t>
                </a:r>
                <a:r>
                  <a:rPr lang="cs-CZ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totéž </a:t>
                </a:r>
                <a:r>
                  <a:rPr lang="cs-CZ" sz="3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   </a:t>
                </a:r>
                <a:r>
                  <a:rPr lang="cs-CZ" sz="4800" dirty="0" smtClean="0">
                    <a:solidFill>
                      <a:prstClr val="black"/>
                    </a:solidFill>
                    <a:latin typeface="Monotype Corsiva" panose="03010101010201010101" pitchFamily="66" charset="0"/>
                  </a:rPr>
                  <a:t>b</a:t>
                </a:r>
                <a:r>
                  <a:rPr lang="cs-CZ" sz="4800" baseline="30000" dirty="0" smtClean="0">
                    <a:solidFill>
                      <a:prstClr val="black"/>
                    </a:solidFill>
                    <a:latin typeface="Monotype Corsiva" panose="03010101010201010101" pitchFamily="66" charset="0"/>
                  </a:rPr>
                  <a:t>2</a:t>
                </a:r>
                <a:r>
                  <a:rPr lang="cs-CZ" sz="4800" dirty="0" smtClean="0">
                    <a:solidFill>
                      <a:prstClr val="black"/>
                    </a:solidFill>
                    <a:latin typeface="Monotype Corsiva" panose="03010101010201010101" pitchFamily="66" charset="0"/>
                  </a:rPr>
                  <a:t>= a </a:t>
                </a:r>
                <a:endParaRPr lang="cs-CZ" sz="4800" dirty="0"/>
              </a:p>
            </p:txBody>
          </p:sp>
        </mc:Choice>
        <mc:Fallback xmlns="">
          <p:sp>
            <p:nvSpPr>
              <p:cNvPr id="26" name="Nadpis 2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prstGeom prst="roundRect">
                <a:avLst/>
              </a:prstGeom>
              <a:blipFill rotWithShape="1">
                <a:blip r:embed="rId6"/>
                <a:stretch>
                  <a:fillRect b="-13542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délník 27"/>
              <p:cNvSpPr/>
              <p:nvPr/>
            </p:nvSpPr>
            <p:spPr>
              <a:xfrm>
                <a:off x="539552" y="4008497"/>
                <a:ext cx="1576265" cy="6070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altLang="cs-CZ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1,21</m:t>
                        </m:r>
                      </m:e>
                    </m:rad>
                  </m:oMath>
                </a14:m>
                <a:r>
                  <a:rPr lang="cs-CZ" altLang="cs-CZ" sz="3200" dirty="0">
                    <a:solidFill>
                      <a:prstClr val="black"/>
                    </a:solidFill>
                    <a:latin typeface="Arial" charset="0"/>
                  </a:rPr>
                  <a:t>= </a:t>
                </a:r>
                <a:endParaRPr lang="cs-CZ" dirty="0"/>
              </a:p>
            </p:txBody>
          </p:sp>
        </mc:Choice>
        <mc:Fallback xmlns="">
          <p:sp>
            <p:nvSpPr>
              <p:cNvPr id="28" name="Obdélní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08497"/>
                <a:ext cx="1576265" cy="607026"/>
              </a:xfrm>
              <a:prstGeom prst="rect">
                <a:avLst/>
              </a:prstGeom>
              <a:blipFill rotWithShape="1">
                <a:blip r:embed="rId7"/>
                <a:stretch>
                  <a:fillRect t="-11111" r="-9302" b="-313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bdélník 28"/>
          <p:cNvSpPr/>
          <p:nvPr/>
        </p:nvSpPr>
        <p:spPr>
          <a:xfrm>
            <a:off x="1979712" y="4032627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smtClean="0">
                <a:solidFill>
                  <a:prstClr val="black"/>
                </a:solidFill>
                <a:latin typeface="Arial" charset="0"/>
              </a:rPr>
              <a:t>1,1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4644008" y="4068361"/>
            <a:ext cx="2207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smtClean="0">
                <a:solidFill>
                  <a:prstClr val="black"/>
                </a:solidFill>
                <a:latin typeface="Arial" charset="0"/>
              </a:rPr>
              <a:t>1,1</a:t>
            </a:r>
            <a:r>
              <a:rPr lang="cs-CZ" altLang="cs-CZ" sz="3200" baseline="30000" dirty="0" smtClean="0">
                <a:solidFill>
                  <a:prstClr val="black"/>
                </a:solidFill>
                <a:latin typeface="Arial" charset="0"/>
              </a:rPr>
              <a:t>2 </a:t>
            </a:r>
            <a:r>
              <a:rPr lang="cs-CZ" altLang="cs-CZ" sz="3200" dirty="0" smtClean="0">
                <a:solidFill>
                  <a:prstClr val="black"/>
                </a:solidFill>
                <a:latin typeface="Arial" charset="0"/>
              </a:rPr>
              <a:t>= 1,21</a:t>
            </a:r>
            <a:r>
              <a:rPr lang="cs-CZ" altLang="cs-CZ" sz="3200" baseline="30000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cs-CZ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/>
              <p:cNvSpPr/>
              <p:nvPr/>
            </p:nvSpPr>
            <p:spPr>
              <a:xfrm>
                <a:off x="485027" y="4550166"/>
                <a:ext cx="1993046" cy="6070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altLang="cs-CZ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0,0064</m:t>
                        </m:r>
                      </m:e>
                    </m:rad>
                  </m:oMath>
                </a14:m>
                <a:r>
                  <a:rPr lang="cs-CZ" altLang="cs-CZ" sz="3200" dirty="0">
                    <a:latin typeface="Arial" charset="0"/>
                  </a:rPr>
                  <a:t>=</a:t>
                </a:r>
                <a:r>
                  <a:rPr lang="cs-CZ" altLang="cs-CZ" sz="3200" baseline="30000" dirty="0" smtClean="0">
                    <a:solidFill>
                      <a:prstClr val="black"/>
                    </a:solidFill>
                    <a:latin typeface="Arial" charset="0"/>
                  </a:rPr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31" name="Obdélní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27" y="4550166"/>
                <a:ext cx="1993046" cy="607026"/>
              </a:xfrm>
              <a:prstGeom prst="rect">
                <a:avLst/>
              </a:prstGeom>
              <a:blipFill rotWithShape="1">
                <a:blip r:embed="rId8"/>
                <a:stretch>
                  <a:fillRect t="-11000" r="-2752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bdélník 31"/>
          <p:cNvSpPr/>
          <p:nvPr/>
        </p:nvSpPr>
        <p:spPr>
          <a:xfrm>
            <a:off x="2317517" y="4540867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smtClean="0">
                <a:solidFill>
                  <a:prstClr val="black"/>
                </a:solidFill>
                <a:latin typeface="Arial" charset="0"/>
              </a:rPr>
              <a:t>0,08</a:t>
            </a:r>
            <a:endParaRPr lang="cs-CZ" dirty="0"/>
          </a:p>
        </p:txBody>
      </p:sp>
      <p:sp>
        <p:nvSpPr>
          <p:cNvPr id="33" name="Obdélník 32"/>
          <p:cNvSpPr/>
          <p:nvPr/>
        </p:nvSpPr>
        <p:spPr>
          <a:xfrm>
            <a:off x="4705801" y="4549030"/>
            <a:ext cx="2890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smtClean="0">
                <a:solidFill>
                  <a:prstClr val="black"/>
                </a:solidFill>
                <a:latin typeface="Arial" charset="0"/>
              </a:rPr>
              <a:t>0,08</a:t>
            </a:r>
            <a:r>
              <a:rPr lang="cs-CZ" altLang="cs-CZ" sz="3200" baseline="30000" dirty="0" smtClean="0">
                <a:solidFill>
                  <a:prstClr val="black"/>
                </a:solidFill>
                <a:latin typeface="Arial" charset="0"/>
              </a:rPr>
              <a:t>2 </a:t>
            </a:r>
            <a:r>
              <a:rPr lang="cs-CZ" altLang="cs-CZ" sz="3200" dirty="0" smtClean="0">
                <a:solidFill>
                  <a:prstClr val="black"/>
                </a:solidFill>
                <a:latin typeface="Arial" charset="0"/>
              </a:rPr>
              <a:t>= 0,0064</a:t>
            </a:r>
            <a:r>
              <a:rPr lang="cs-CZ" altLang="cs-CZ" sz="3200" baseline="30000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cs-CZ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/>
              <p:cNvSpPr/>
              <p:nvPr/>
            </p:nvSpPr>
            <p:spPr>
              <a:xfrm>
                <a:off x="634129" y="5070837"/>
                <a:ext cx="1079334" cy="10944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altLang="cs-CZ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altLang="cs-CZ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16</m:t>
                            </m:r>
                          </m:num>
                          <m:den>
                            <m:r>
                              <a:rPr lang="cs-CZ" altLang="cs-CZ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81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altLang="cs-CZ" sz="3200" dirty="0" smtClean="0">
                    <a:solidFill>
                      <a:prstClr val="black"/>
                    </a:solidFill>
                    <a:latin typeface="Arial" charset="0"/>
                  </a:rPr>
                  <a:t>=</a:t>
                </a:r>
                <a:endParaRPr lang="cs-CZ" dirty="0"/>
              </a:p>
            </p:txBody>
          </p:sp>
        </mc:Choice>
        <mc:Fallback xmlns="">
          <p:sp>
            <p:nvSpPr>
              <p:cNvPr id="34" name="Obdélní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29" y="5070837"/>
                <a:ext cx="1079334" cy="1094467"/>
              </a:xfrm>
              <a:prstGeom prst="rect">
                <a:avLst/>
              </a:prstGeom>
              <a:blipFill rotWithShape="1">
                <a:blip r:embed="rId9"/>
                <a:stretch>
                  <a:fillRect r="-135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délník 34"/>
              <p:cNvSpPr/>
              <p:nvPr/>
            </p:nvSpPr>
            <p:spPr>
              <a:xfrm>
                <a:off x="1691680" y="5167947"/>
                <a:ext cx="465191" cy="900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altLang="cs-CZ" sz="2800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altLang="cs-CZ" sz="2800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5" name="Obdélník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167947"/>
                <a:ext cx="465191" cy="9002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délník 35"/>
              <p:cNvSpPr/>
              <p:nvPr/>
            </p:nvSpPr>
            <p:spPr>
              <a:xfrm>
                <a:off x="4651299" y="5119289"/>
                <a:ext cx="2945037" cy="926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altLang="cs-CZ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altLang="cs-CZ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altLang="cs-CZ" sz="32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altLang="cs-CZ" sz="32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cs-CZ" altLang="cs-CZ" sz="32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altLang="cs-CZ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cs-CZ" altLang="cs-CZ" sz="32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cs-CZ" altLang="cs-CZ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altLang="cs-CZ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altLang="cs-CZ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cs-CZ" altLang="cs-CZ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cs-CZ" sz="3200" dirty="0" smtClean="0"/>
                  <a:t>·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altLang="cs-CZ" sz="32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altLang="cs-CZ" sz="32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altLang="cs-CZ" sz="32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cs-CZ" altLang="cs-CZ" sz="32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cs-CZ" sz="3200" dirty="0" smtClean="0"/>
                  <a:t>=</a:t>
                </a:r>
                <a:endParaRPr lang="cs-CZ" sz="3200" dirty="0"/>
              </a:p>
            </p:txBody>
          </p:sp>
        </mc:Choice>
        <mc:Fallback xmlns="">
          <p:sp>
            <p:nvSpPr>
              <p:cNvPr id="36" name="Obdélní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299" y="5119289"/>
                <a:ext cx="2945037" cy="926536"/>
              </a:xfrm>
              <a:prstGeom prst="rect">
                <a:avLst/>
              </a:prstGeom>
              <a:blipFill rotWithShape="1">
                <a:blip r:embed="rId11"/>
                <a:stretch>
                  <a:fillRect r="-4555"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délník 36"/>
              <p:cNvSpPr/>
              <p:nvPr/>
            </p:nvSpPr>
            <p:spPr>
              <a:xfrm>
                <a:off x="7164288" y="5229200"/>
                <a:ext cx="1162000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400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altLang="cs-CZ" sz="2400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16</m:t>
                          </m:r>
                        </m:num>
                        <m:den>
                          <m:r>
                            <a:rPr lang="cs-CZ" altLang="cs-CZ" sz="2400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7" name="Obdélník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5229200"/>
                <a:ext cx="1162000" cy="79367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04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3" grpId="0"/>
      <p:bldP spid="15" grpId="0"/>
      <p:bldP spid="21" grpId="0"/>
      <p:bldP spid="23" grpId="0"/>
      <p:bldP spid="18" grpId="0"/>
      <p:bldP spid="20" grpId="0"/>
      <p:bldP spid="24" grpId="0"/>
      <p:bldP spid="25" grpId="0"/>
      <p:bldP spid="26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00200"/>
                <a:ext cx="2520280" cy="51158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𝟗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𝟏𝟔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b="1" dirty="0" smtClean="0"/>
                  <a:t>= </a:t>
                </a:r>
                <a:endParaRPr lang="cs-CZ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𝟗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𝟏𝟎𝟎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b="1" dirty="0"/>
                  <a:t>=</a:t>
                </a:r>
                <a:r>
                  <a:rPr lang="cs-CZ" b="1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𝟐𝟓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𝟖𝟏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b="1" dirty="0"/>
                  <a:t>=</a:t>
                </a:r>
                <a:r>
                  <a:rPr lang="cs-CZ" b="1" dirty="0" smtClean="0"/>
                  <a:t> </a:t>
                </a:r>
                <a:endParaRPr lang="cs-CZ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𝟏𝟐𝟏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𝟑𝟔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b="1" dirty="0"/>
                  <a:t>=</a:t>
                </a:r>
                <a:r>
                  <a:rPr lang="cs-CZ" b="1" dirty="0" smtClean="0"/>
                  <a:t> </a:t>
                </a:r>
                <a:endParaRPr lang="cs-CZ" b="1" dirty="0"/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endParaRPr lang="cs-CZ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00200"/>
                <a:ext cx="2520280" cy="511588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cs-CZ" altLang="cs-CZ" dirty="0">
                <a:solidFill>
                  <a:schemeClr val="tx1"/>
                </a:solidFill>
                <a:latin typeface="Arial" charset="0"/>
              </a:rPr>
              <a:t>Určete druhou </a:t>
            </a:r>
            <a:r>
              <a:rPr lang="cs-CZ" altLang="cs-CZ" dirty="0" smtClean="0">
                <a:solidFill>
                  <a:schemeClr val="tx1"/>
                </a:solidFill>
                <a:latin typeface="Arial" charset="0"/>
              </a:rPr>
              <a:t>odmocninu </a:t>
            </a:r>
            <a:r>
              <a:rPr lang="cs-CZ" altLang="cs-CZ" dirty="0">
                <a:solidFill>
                  <a:schemeClr val="tx1"/>
                </a:solidFill>
                <a:latin typeface="Arial" charset="0"/>
              </a:rPr>
              <a:t>čísel: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1475656" y="1781100"/>
                <a:ext cx="43794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781100"/>
                <a:ext cx="437940" cy="783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1619672" y="2996952"/>
                <a:ext cx="622285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996952"/>
                <a:ext cx="622285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1547664" y="4149080"/>
                <a:ext cx="437940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cs-CZ" sz="2400" b="1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149080"/>
                <a:ext cx="437940" cy="7936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1691680" y="5373216"/>
                <a:ext cx="622285" cy="785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cs-CZ" sz="24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373216"/>
                <a:ext cx="622285" cy="7850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6864187" y="3861048"/>
                <a:ext cx="870273" cy="803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32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32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𝟑𝟎</m:t>
                        </m:r>
                      </m:num>
                      <m:den>
                        <m:r>
                          <a:rPr lang="cs-CZ" sz="32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cs-CZ" sz="3200" dirty="0" smtClean="0"/>
                  <a:t> =</a:t>
                </a:r>
                <a:endParaRPr lang="cs-CZ" sz="3200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187" y="3861048"/>
                <a:ext cx="870273" cy="803682"/>
              </a:xfrm>
              <a:prstGeom prst="rect">
                <a:avLst/>
              </a:prstGeom>
              <a:blipFill rotWithShape="1">
                <a:blip r:embed="rId7"/>
                <a:stretch>
                  <a:fillRect r="-13287" b="-121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7734460" y="3866959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460" y="3866959"/>
                <a:ext cx="437940" cy="7861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5148064" y="1669846"/>
                <a:ext cx="1651606" cy="6070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altLang="cs-CZ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0,81</m:t>
                        </m:r>
                      </m:e>
                    </m:rad>
                  </m:oMath>
                </a14:m>
                <a:r>
                  <a:rPr lang="cs-CZ" altLang="cs-CZ" sz="3200" baseline="30000" dirty="0">
                    <a:solidFill>
                      <a:prstClr val="black"/>
                    </a:solidFill>
                    <a:latin typeface="Arial" charset="0"/>
                  </a:rPr>
                  <a:t> </a:t>
                </a:r>
                <a:r>
                  <a:rPr lang="cs-CZ" altLang="cs-CZ" sz="3200" dirty="0">
                    <a:solidFill>
                      <a:prstClr val="black"/>
                    </a:solidFill>
                    <a:latin typeface="Arial" charset="0"/>
                  </a:rPr>
                  <a:t>= </a:t>
                </a:r>
                <a:endParaRPr lang="cs-CZ" dirty="0"/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669846"/>
                <a:ext cx="1651606" cy="607026"/>
              </a:xfrm>
              <a:prstGeom prst="rect">
                <a:avLst/>
              </a:prstGeom>
              <a:blipFill rotWithShape="1">
                <a:blip r:embed="rId9"/>
                <a:stretch>
                  <a:fillRect t="-11000" r="-8856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délník 15"/>
          <p:cNvSpPr/>
          <p:nvPr/>
        </p:nvSpPr>
        <p:spPr>
          <a:xfrm>
            <a:off x="6626580" y="1692097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smtClean="0">
                <a:solidFill>
                  <a:prstClr val="black"/>
                </a:solidFill>
                <a:latin typeface="Arial" charset="0"/>
              </a:rPr>
              <a:t>0,9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5259790" y="2677958"/>
                <a:ext cx="1993046" cy="6070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altLang="cs-CZ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0,0036</m:t>
                        </m:r>
                      </m:e>
                    </m:rad>
                  </m:oMath>
                </a14:m>
                <a:r>
                  <a:rPr lang="cs-CZ" altLang="cs-CZ" sz="3200" dirty="0">
                    <a:latin typeface="Arial" charset="0"/>
                  </a:rPr>
                  <a:t>=</a:t>
                </a:r>
                <a:r>
                  <a:rPr lang="cs-CZ" altLang="cs-CZ" sz="3200" baseline="30000" dirty="0" smtClean="0">
                    <a:solidFill>
                      <a:prstClr val="black"/>
                    </a:solidFill>
                    <a:latin typeface="Arial" charset="0"/>
                  </a:rPr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790" y="2677958"/>
                <a:ext cx="1993046" cy="607026"/>
              </a:xfrm>
              <a:prstGeom prst="rect">
                <a:avLst/>
              </a:prstGeom>
              <a:blipFill rotWithShape="1">
                <a:blip r:embed="rId10"/>
                <a:stretch>
                  <a:fillRect t="-11000" r="-2752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délník 17"/>
          <p:cNvSpPr/>
          <p:nvPr/>
        </p:nvSpPr>
        <p:spPr>
          <a:xfrm>
            <a:off x="7164288" y="2700209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smtClean="0">
                <a:solidFill>
                  <a:prstClr val="black"/>
                </a:solidFill>
                <a:latin typeface="Arial" charset="0"/>
              </a:rPr>
              <a:t>0,06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5307851" y="3702685"/>
                <a:ext cx="1508939" cy="10944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32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32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𝟗𝟎𝟎</m:t>
                            </m:r>
                          </m:num>
                          <m:den>
                            <m:r>
                              <a:rPr lang="cs-CZ" sz="32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𝟏𝟔𝟎𝟎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sz="3200" b="1" dirty="0">
                    <a:solidFill>
                      <a:prstClr val="black"/>
                    </a:solidFill>
                  </a:rPr>
                  <a:t>= </a:t>
                </a:r>
                <a:endParaRPr lang="cs-CZ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851" y="3702685"/>
                <a:ext cx="1508939" cy="1094467"/>
              </a:xfrm>
              <a:prstGeom prst="rect">
                <a:avLst/>
              </a:prstGeom>
              <a:blipFill rotWithShape="1">
                <a:blip r:embed="rId11"/>
                <a:stretch>
                  <a:fillRect r="-93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5307851" y="5301208"/>
                <a:ext cx="2135713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altLang="cs-CZ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490000</m:t>
                        </m:r>
                      </m:e>
                    </m:rad>
                  </m:oMath>
                </a14:m>
                <a:r>
                  <a:rPr lang="cs-CZ" altLang="cs-CZ" sz="3200" dirty="0">
                    <a:latin typeface="Arial" charset="0"/>
                  </a:rPr>
                  <a:t>=</a:t>
                </a:r>
                <a:r>
                  <a:rPr lang="cs-CZ" altLang="cs-CZ" sz="3200" baseline="30000" dirty="0" smtClean="0">
                    <a:solidFill>
                      <a:prstClr val="black"/>
                    </a:solidFill>
                    <a:latin typeface="Arial" charset="0"/>
                  </a:rPr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851" y="5301208"/>
                <a:ext cx="2135713" cy="631198"/>
              </a:xfrm>
              <a:prstGeom prst="rect">
                <a:avLst/>
              </a:prstGeom>
              <a:blipFill rotWithShape="1">
                <a:blip r:embed="rId12"/>
                <a:stretch>
                  <a:fillRect t="-7767" r="-2857" b="-291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bdélník 19"/>
          <p:cNvSpPr/>
          <p:nvPr/>
        </p:nvSpPr>
        <p:spPr>
          <a:xfrm>
            <a:off x="7377618" y="5360811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smtClean="0">
                <a:solidFill>
                  <a:prstClr val="black"/>
                </a:solidFill>
                <a:latin typeface="Arial" charset="0"/>
              </a:rPr>
              <a:t>700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38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35898" y="3356992"/>
            <a:ext cx="7920880" cy="2736304"/>
          </a:xfrm>
          <a:prstGeom prst="roundRect">
            <a:avLst>
              <a:gd name="adj" fmla="val 17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Druhá odmocnina z žádného záporného čísla neexistuje.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Záporné číslo tedy nemůžeme odmocnit dvěma.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Druhá odmocnina je vždy nezáporné číslo.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cs-CZ" altLang="cs-CZ" dirty="0" smtClean="0">
                <a:solidFill>
                  <a:schemeClr val="tx1"/>
                </a:solidFill>
                <a:latin typeface="Arial" charset="0"/>
              </a:rPr>
              <a:t>Pozor</a:t>
            </a:r>
            <a:endParaRPr lang="cs-CZ" altLang="cs-CZ" dirty="0">
              <a:solidFill>
                <a:schemeClr val="tx1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611560" y="1700808"/>
                <a:ext cx="1781513" cy="704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36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altLang="cs-CZ" sz="36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altLang="cs-CZ" sz="3600" b="1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𝟐𝟓</m:t>
                        </m:r>
                      </m:e>
                    </m:rad>
                  </m:oMath>
                </a14:m>
                <a:r>
                  <a:rPr lang="cs-CZ" altLang="cs-CZ" sz="3600" dirty="0">
                    <a:solidFill>
                      <a:prstClr val="black"/>
                    </a:solidFill>
                    <a:latin typeface="Arial" charset="0"/>
                  </a:rPr>
                  <a:t>= </a:t>
                </a:r>
                <a:endParaRPr lang="cs-CZ" sz="36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00808"/>
                <a:ext cx="1781513" cy="704232"/>
              </a:xfrm>
              <a:prstGeom prst="rect">
                <a:avLst/>
              </a:prstGeom>
              <a:blipFill rotWithShape="1">
                <a:blip r:embed="rId2"/>
                <a:stretch>
                  <a:fillRect t="-6897" r="-9556" b="-293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/>
          <p:cNvSpPr/>
          <p:nvPr/>
        </p:nvSpPr>
        <p:spPr>
          <a:xfrm>
            <a:off x="2483768" y="1651447"/>
            <a:ext cx="28100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neexistuje,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683568" y="2402035"/>
            <a:ext cx="7956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protože neexistuje žádné x, pro které by platilo x</a:t>
            </a:r>
            <a:r>
              <a:rPr lang="cs-CZ" altLang="cs-CZ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-5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Přímá spojnice 29"/>
          <p:cNvCxnSpPr/>
          <p:nvPr/>
        </p:nvCxnSpPr>
        <p:spPr>
          <a:xfrm flipV="1">
            <a:off x="567906" y="1615547"/>
            <a:ext cx="1868820" cy="8456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47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latin typeface="Arial" charset="0"/>
              </a:rPr>
              <a:t>Druhá odmocnina</a:t>
            </a:r>
          </a:p>
        </p:txBody>
      </p:sp>
      <p:graphicFrame>
        <p:nvGraphicFramePr>
          <p:cNvPr id="26629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005736"/>
              </p:ext>
            </p:extLst>
          </p:nvPr>
        </p:nvGraphicFramePr>
        <p:xfrm>
          <a:off x="577270" y="2182465"/>
          <a:ext cx="2376264" cy="3701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Rovnice" r:id="rId3" imgW="1091880" imgH="1701720" progId="Equation.3">
                  <p:embed/>
                </p:oleObj>
              </mc:Choice>
              <mc:Fallback>
                <p:oleObj name="Rovnice" r:id="rId3" imgW="1091880" imgH="1701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70" y="2182465"/>
                        <a:ext cx="2376264" cy="3701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3"/>
          <p:cNvSpPr>
            <a:spLocks/>
          </p:cNvSpPr>
          <p:nvPr/>
        </p:nvSpPr>
        <p:spPr bwMode="auto">
          <a:xfrm>
            <a:off x="6228184" y="2204864"/>
            <a:ext cx="18002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endParaRPr lang="cs-CZ" altLang="cs-CZ" sz="300" dirty="0">
              <a:latin typeface="Arial" charset="0"/>
            </a:endParaRPr>
          </a:p>
          <a:p>
            <a:pPr>
              <a:buFont typeface="Arial" charset="0"/>
              <a:buNone/>
            </a:pPr>
            <a:endParaRPr lang="cs-CZ" altLang="cs-CZ" sz="600" dirty="0">
              <a:latin typeface="Arial" charset="0"/>
            </a:endParaRPr>
          </a:p>
          <a:p>
            <a:pPr>
              <a:buFont typeface="Arial" charset="0"/>
              <a:buNone/>
            </a:pPr>
            <a:endParaRPr lang="cs-CZ" altLang="cs-CZ" sz="600" dirty="0">
              <a:latin typeface="Arial" charset="0"/>
            </a:endParaRPr>
          </a:p>
        </p:txBody>
      </p:sp>
      <p:sp>
        <p:nvSpPr>
          <p:cNvPr id="15" name="Nadpis 3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Druhá odmocnina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915816" y="2204864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altLang="cs-CZ" sz="2800" dirty="0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3" name="Obdélník 2"/>
          <p:cNvSpPr/>
          <p:nvPr/>
        </p:nvSpPr>
        <p:spPr>
          <a:xfrm>
            <a:off x="2915816" y="3212976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altLang="cs-CZ" sz="2800" dirty="0">
                <a:solidFill>
                  <a:prstClr val="black"/>
                </a:solidFill>
                <a:latin typeface="Arial" charset="0"/>
              </a:rPr>
              <a:t>100</a:t>
            </a:r>
          </a:p>
        </p:txBody>
      </p:sp>
      <p:sp>
        <p:nvSpPr>
          <p:cNvPr id="4" name="Obdélník 3"/>
          <p:cNvSpPr/>
          <p:nvPr/>
        </p:nvSpPr>
        <p:spPr>
          <a:xfrm>
            <a:off x="2915816" y="4383118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altLang="cs-CZ" sz="2800" dirty="0">
                <a:solidFill>
                  <a:prstClr val="black"/>
                </a:solidFill>
                <a:latin typeface="Arial" charset="0"/>
              </a:rPr>
              <a:t>1 000</a:t>
            </a:r>
          </a:p>
        </p:txBody>
      </p:sp>
      <p:sp>
        <p:nvSpPr>
          <p:cNvPr id="5" name="Obdélník 4"/>
          <p:cNvSpPr/>
          <p:nvPr/>
        </p:nvSpPr>
        <p:spPr>
          <a:xfrm>
            <a:off x="2915816" y="5468024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altLang="cs-CZ" sz="2800" dirty="0">
                <a:solidFill>
                  <a:prstClr val="black"/>
                </a:solidFill>
                <a:latin typeface="Arial" charset="0"/>
              </a:rPr>
              <a:t>10 000</a:t>
            </a:r>
            <a:endParaRPr lang="cs-CZ" altLang="cs-CZ" sz="2800" baseline="30000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0" name="Skupina 19"/>
          <p:cNvGrpSpPr/>
          <p:nvPr/>
        </p:nvGrpSpPr>
        <p:grpSpPr>
          <a:xfrm>
            <a:off x="5137780" y="2204864"/>
            <a:ext cx="3610684" cy="3654708"/>
            <a:chOff x="4640298" y="2645271"/>
            <a:chExt cx="3610684" cy="3175184"/>
          </a:xfrm>
        </p:grpSpPr>
        <p:sp>
          <p:nvSpPr>
            <p:cNvPr id="21" name="Zaoblený obdélník 20"/>
            <p:cNvSpPr/>
            <p:nvPr/>
          </p:nvSpPr>
          <p:spPr>
            <a:xfrm>
              <a:off x="4640298" y="2645271"/>
              <a:ext cx="3610684" cy="3175184"/>
            </a:xfrm>
            <a:prstGeom prst="roundRect">
              <a:avLst>
                <a:gd name="adj" fmla="val 182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4784314" y="2881833"/>
              <a:ext cx="332265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altLang="cs-CZ" sz="3600" b="1" dirty="0" smtClean="0">
                  <a:solidFill>
                    <a:srgbClr val="FFFF00"/>
                  </a:solidFill>
                  <a:cs typeface="Arial" panose="020B0604020202020204" pitchFamily="34" charset="0"/>
                </a:rPr>
                <a:t>Druhá odmocnina čísla má poloviční </a:t>
              </a:r>
              <a:r>
                <a:rPr lang="cs-CZ" altLang="cs-CZ" sz="3600" b="1" dirty="0">
                  <a:solidFill>
                    <a:srgbClr val="FFFF00"/>
                  </a:solidFill>
                  <a:cs typeface="Arial" panose="020B0604020202020204" pitchFamily="34" charset="0"/>
                </a:rPr>
                <a:t/>
              </a:r>
              <a:br>
                <a:rPr lang="cs-CZ" altLang="cs-CZ" sz="3600" b="1" dirty="0">
                  <a:solidFill>
                    <a:srgbClr val="FFFF00"/>
                  </a:solidFill>
                  <a:cs typeface="Arial" panose="020B0604020202020204" pitchFamily="34" charset="0"/>
                </a:rPr>
              </a:br>
              <a:r>
                <a:rPr lang="cs-CZ" altLang="cs-CZ" sz="3600" b="1" dirty="0">
                  <a:solidFill>
                    <a:srgbClr val="FFFF00"/>
                  </a:solidFill>
                  <a:cs typeface="Arial" panose="020B0604020202020204" pitchFamily="34" charset="0"/>
                </a:rPr>
                <a:t>počet </a:t>
              </a:r>
              <a:r>
                <a:rPr lang="cs-CZ" altLang="cs-CZ" sz="3600" b="1" dirty="0" smtClean="0">
                  <a:solidFill>
                    <a:srgbClr val="FFFF00"/>
                  </a:solidFill>
                  <a:cs typeface="Arial" panose="020B0604020202020204" pitchFamily="34" charset="0"/>
                </a:rPr>
                <a:t>nul, než dané číslo.</a:t>
              </a:r>
              <a:endParaRPr lang="cs-CZ" altLang="cs-CZ" sz="36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3" name="Zástupný symbol pro obsah 31"/>
          <p:cNvSpPr>
            <a:spLocks noGrp="1"/>
          </p:cNvSpPr>
          <p:nvPr>
            <p:ph idx="1"/>
          </p:nvPr>
        </p:nvSpPr>
        <p:spPr>
          <a:xfrm>
            <a:off x="756054" y="1580193"/>
            <a:ext cx="7848394" cy="62467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Pozoruj počet nul při odmocňování: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4" name="Levá složená závorka 23"/>
          <p:cNvSpPr/>
          <p:nvPr/>
        </p:nvSpPr>
        <p:spPr>
          <a:xfrm rot="16200000">
            <a:off x="1782062" y="4335082"/>
            <a:ext cx="311645" cy="123578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Levá složená závorka 24"/>
          <p:cNvSpPr/>
          <p:nvPr/>
        </p:nvSpPr>
        <p:spPr>
          <a:xfrm rot="16200000">
            <a:off x="1609580" y="5283651"/>
            <a:ext cx="311645" cy="151217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ahnutá šipka nahoru 25"/>
          <p:cNvSpPr/>
          <p:nvPr/>
        </p:nvSpPr>
        <p:spPr>
          <a:xfrm>
            <a:off x="2195736" y="2706816"/>
            <a:ext cx="216024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7" name="Zahnutá šipka nahoru 26"/>
          <p:cNvSpPr/>
          <p:nvPr/>
        </p:nvSpPr>
        <p:spPr>
          <a:xfrm>
            <a:off x="2406648" y="2706816"/>
            <a:ext cx="216024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8" name="Zahnutá šipka nahoru 27"/>
          <p:cNvSpPr/>
          <p:nvPr/>
        </p:nvSpPr>
        <p:spPr>
          <a:xfrm>
            <a:off x="3241576" y="2706816"/>
            <a:ext cx="216024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9" name="Zahnutá šipka nahoru 28"/>
          <p:cNvSpPr/>
          <p:nvPr/>
        </p:nvSpPr>
        <p:spPr>
          <a:xfrm>
            <a:off x="1749430" y="3743320"/>
            <a:ext cx="216024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Zahnutá šipka nahoru 29"/>
          <p:cNvSpPr/>
          <p:nvPr/>
        </p:nvSpPr>
        <p:spPr>
          <a:xfrm>
            <a:off x="1965454" y="3743320"/>
            <a:ext cx="216024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1" name="Zahnutá šipka nahoru 30"/>
          <p:cNvSpPr/>
          <p:nvPr/>
        </p:nvSpPr>
        <p:spPr>
          <a:xfrm>
            <a:off x="2174684" y="3743320"/>
            <a:ext cx="216024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Zahnutá šipka nahoru 31"/>
          <p:cNvSpPr/>
          <p:nvPr/>
        </p:nvSpPr>
        <p:spPr>
          <a:xfrm>
            <a:off x="2387404" y="3755886"/>
            <a:ext cx="216024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3" name="Zahnutá šipka nahoru 32"/>
          <p:cNvSpPr/>
          <p:nvPr/>
        </p:nvSpPr>
        <p:spPr>
          <a:xfrm>
            <a:off x="3231233" y="3717032"/>
            <a:ext cx="216024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4" name="Zahnutá šipka nahoru 33"/>
          <p:cNvSpPr/>
          <p:nvPr/>
        </p:nvSpPr>
        <p:spPr>
          <a:xfrm>
            <a:off x="3419783" y="3717032"/>
            <a:ext cx="216024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5" name="Levá složená závorka 34"/>
          <p:cNvSpPr/>
          <p:nvPr/>
        </p:nvSpPr>
        <p:spPr>
          <a:xfrm rot="16200000">
            <a:off x="3458937" y="4702721"/>
            <a:ext cx="311645" cy="53034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Levá složená závorka 35"/>
          <p:cNvSpPr/>
          <p:nvPr/>
        </p:nvSpPr>
        <p:spPr>
          <a:xfrm rot="16200000">
            <a:off x="3570946" y="5567606"/>
            <a:ext cx="311645" cy="97038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3174989" y="2780928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2195736" y="2780928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1927595" y="3820978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1816381" y="5013176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3205798" y="3789040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3485526" y="5013176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3565419" y="6238224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1586152" y="6226295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678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latin typeface="Arial" charset="0"/>
              </a:rPr>
              <a:t>Druhá odmocnina</a:t>
            </a:r>
          </a:p>
        </p:txBody>
      </p:sp>
      <p:graphicFrame>
        <p:nvGraphicFramePr>
          <p:cNvPr id="266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168761"/>
              </p:ext>
            </p:extLst>
          </p:nvPr>
        </p:nvGraphicFramePr>
        <p:xfrm>
          <a:off x="562425" y="2091189"/>
          <a:ext cx="2805675" cy="4410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Rovnice" r:id="rId3" imgW="1117440" imgH="1714320" progId="Equation.3">
                  <p:embed/>
                </p:oleObj>
              </mc:Choice>
              <mc:Fallback>
                <p:oleObj name="Rovnice" r:id="rId3" imgW="1117440" imgH="1714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25" y="2091189"/>
                        <a:ext cx="2805675" cy="4410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Nadpis 3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Druhá odmocnina</a:t>
            </a:r>
          </a:p>
        </p:txBody>
      </p:sp>
      <p:sp>
        <p:nvSpPr>
          <p:cNvPr id="3" name="Obdélník 2"/>
          <p:cNvSpPr/>
          <p:nvPr/>
        </p:nvSpPr>
        <p:spPr>
          <a:xfrm>
            <a:off x="3325500" y="2124706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altLang="cs-CZ" sz="3200" dirty="0">
                <a:solidFill>
                  <a:prstClr val="black"/>
                </a:solidFill>
                <a:latin typeface="Arial" charset="0"/>
              </a:rPr>
              <a:t>0,1</a:t>
            </a:r>
          </a:p>
        </p:txBody>
      </p:sp>
      <p:sp>
        <p:nvSpPr>
          <p:cNvPr id="4" name="Obdélník 3"/>
          <p:cNvSpPr/>
          <p:nvPr/>
        </p:nvSpPr>
        <p:spPr>
          <a:xfrm>
            <a:off x="3419872" y="3371850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altLang="cs-CZ" sz="3200" dirty="0">
                <a:solidFill>
                  <a:prstClr val="black"/>
                </a:solidFill>
                <a:latin typeface="Arial" charset="0"/>
              </a:rPr>
              <a:t>0,01</a:t>
            </a:r>
          </a:p>
        </p:txBody>
      </p:sp>
      <p:sp>
        <p:nvSpPr>
          <p:cNvPr id="5" name="Obdélník 4"/>
          <p:cNvSpPr/>
          <p:nvPr/>
        </p:nvSpPr>
        <p:spPr>
          <a:xfrm>
            <a:off x="3393126" y="4592558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altLang="cs-CZ" sz="3200" dirty="0">
                <a:solidFill>
                  <a:prstClr val="black"/>
                </a:solidFill>
                <a:latin typeface="Arial" charset="0"/>
              </a:rPr>
              <a:t>0,001</a:t>
            </a:r>
          </a:p>
        </p:txBody>
      </p:sp>
      <p:sp>
        <p:nvSpPr>
          <p:cNvPr id="6" name="Obdélník 5"/>
          <p:cNvSpPr/>
          <p:nvPr/>
        </p:nvSpPr>
        <p:spPr>
          <a:xfrm>
            <a:off x="3368100" y="5868561"/>
            <a:ext cx="1550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altLang="cs-CZ" sz="3200" dirty="0">
                <a:solidFill>
                  <a:prstClr val="black"/>
                </a:solidFill>
                <a:latin typeface="Arial" charset="0"/>
              </a:rPr>
              <a:t>0,000 1</a:t>
            </a:r>
            <a:endParaRPr lang="cs-CZ" altLang="cs-CZ" sz="3200" baseline="30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5055074" y="2272403"/>
            <a:ext cx="3911820" cy="4048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altLang="cs-CZ" sz="3600" b="1" dirty="0" smtClean="0">
                <a:solidFill>
                  <a:srgbClr val="FFFF00"/>
                </a:solidFill>
              </a:rPr>
              <a:t>Druhá odmocnina čísla má poloviční </a:t>
            </a:r>
            <a:r>
              <a:rPr lang="cs-CZ" altLang="cs-CZ" sz="3600" b="1" dirty="0">
                <a:solidFill>
                  <a:srgbClr val="FFFF00"/>
                </a:solidFill>
              </a:rPr>
              <a:t/>
            </a:r>
            <a:br>
              <a:rPr lang="cs-CZ" altLang="cs-CZ" sz="3600" b="1" dirty="0">
                <a:solidFill>
                  <a:srgbClr val="FFFF00"/>
                </a:solidFill>
              </a:rPr>
            </a:br>
            <a:r>
              <a:rPr lang="cs-CZ" altLang="cs-CZ" sz="3600" b="1" dirty="0">
                <a:solidFill>
                  <a:srgbClr val="FFFF00"/>
                </a:solidFill>
              </a:rPr>
              <a:t>počet </a:t>
            </a:r>
            <a:r>
              <a:rPr lang="cs-CZ" altLang="cs-CZ" sz="3600" b="1" dirty="0" smtClean="0">
                <a:solidFill>
                  <a:srgbClr val="FFFF00"/>
                </a:solidFill>
              </a:rPr>
              <a:t>desetinných míst, než dané číslo.</a:t>
            </a:r>
            <a:endParaRPr lang="cs-CZ" altLang="cs-CZ" sz="3600" b="1" dirty="0">
              <a:solidFill>
                <a:srgbClr val="FFFF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994377" y="1478375"/>
            <a:ext cx="7966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>
                <a:solidFill>
                  <a:srgbClr val="0070C0"/>
                </a:solidFill>
                <a:cs typeface="Arial" panose="020B0604020202020204" pitchFamily="34" charset="0"/>
              </a:rPr>
              <a:t>Pozoruj počet desetinných míst:</a:t>
            </a:r>
            <a:endParaRPr lang="cs-CZ" sz="3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753296" y="2708920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Zahnutá šipka nahoru 18"/>
          <p:cNvSpPr/>
          <p:nvPr/>
        </p:nvSpPr>
        <p:spPr>
          <a:xfrm>
            <a:off x="3802539" y="2620943"/>
            <a:ext cx="216024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0" name="Zahnutá šipka nahoru 19"/>
          <p:cNvSpPr/>
          <p:nvPr/>
        </p:nvSpPr>
        <p:spPr>
          <a:xfrm>
            <a:off x="2627784" y="2649463"/>
            <a:ext cx="216024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Zahnutá šipka nahoru 20"/>
          <p:cNvSpPr/>
          <p:nvPr/>
        </p:nvSpPr>
        <p:spPr>
          <a:xfrm>
            <a:off x="2840380" y="2632373"/>
            <a:ext cx="216024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2637310" y="2708920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925802" y="4012574"/>
            <a:ext cx="2974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Zahnutá šipka nahoru 23"/>
          <p:cNvSpPr/>
          <p:nvPr/>
        </p:nvSpPr>
        <p:spPr>
          <a:xfrm>
            <a:off x="3877804" y="3906332"/>
            <a:ext cx="204298" cy="129102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5" name="Zahnutá šipka nahoru 24"/>
          <p:cNvSpPr/>
          <p:nvPr/>
        </p:nvSpPr>
        <p:spPr>
          <a:xfrm>
            <a:off x="4067944" y="3907533"/>
            <a:ext cx="204298" cy="129102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6" name="Zahnutá šipka nahoru 25"/>
          <p:cNvSpPr/>
          <p:nvPr/>
        </p:nvSpPr>
        <p:spPr>
          <a:xfrm>
            <a:off x="2199032" y="3890270"/>
            <a:ext cx="204298" cy="129102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7" name="Zahnutá šipka nahoru 26"/>
          <p:cNvSpPr/>
          <p:nvPr/>
        </p:nvSpPr>
        <p:spPr>
          <a:xfrm>
            <a:off x="2403330" y="3884437"/>
            <a:ext cx="204298" cy="129102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8" name="Zahnutá šipka nahoru 27"/>
          <p:cNvSpPr/>
          <p:nvPr/>
        </p:nvSpPr>
        <p:spPr>
          <a:xfrm>
            <a:off x="2590267" y="3889069"/>
            <a:ext cx="204298" cy="129102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9" name="Zahnutá šipka nahoru 28"/>
          <p:cNvSpPr/>
          <p:nvPr/>
        </p:nvSpPr>
        <p:spPr>
          <a:xfrm>
            <a:off x="2810626" y="3890270"/>
            <a:ext cx="204298" cy="129102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403330" y="4096556"/>
            <a:ext cx="2974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Levá složená závorka 30"/>
          <p:cNvSpPr/>
          <p:nvPr/>
        </p:nvSpPr>
        <p:spPr>
          <a:xfrm rot="16200000">
            <a:off x="4072532" y="4904550"/>
            <a:ext cx="311645" cy="69643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Levá složená závorka 31"/>
          <p:cNvSpPr/>
          <p:nvPr/>
        </p:nvSpPr>
        <p:spPr>
          <a:xfrm rot="16200000">
            <a:off x="2200159" y="4559534"/>
            <a:ext cx="311645" cy="131788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2169906" y="5286350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4065985" y="5316066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Levá složená závorka 34"/>
          <p:cNvSpPr/>
          <p:nvPr/>
        </p:nvSpPr>
        <p:spPr>
          <a:xfrm rot="16200000">
            <a:off x="4139003" y="5911173"/>
            <a:ext cx="311645" cy="96392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Levá složená závorka 35"/>
          <p:cNvSpPr/>
          <p:nvPr/>
        </p:nvSpPr>
        <p:spPr>
          <a:xfrm rot="16200000">
            <a:off x="1903937" y="5505428"/>
            <a:ext cx="311645" cy="178412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1921393" y="6464986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4194347" y="6453556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2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6" grpId="0" animBg="1"/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alt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Druhá odmocnina součinu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1546429" y="1551113"/>
                <a:ext cx="5832648" cy="802237"/>
              </a:xfrm>
              <a:prstGeom prst="rect">
                <a:avLst/>
              </a:prstGeom>
              <a:solidFill>
                <a:srgbClr val="FF0000">
                  <a:alpha val="11000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cs-CZ" sz="4400" b="1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rad>
                      <m:r>
                        <a:rPr lang="cs-CZ" sz="4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cs-CZ" sz="4000" b="1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cs-CZ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rad>
                    </m:oMath>
                  </m:oMathPara>
                </a14:m>
                <a:endParaRPr lang="cs-CZ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29" y="1551113"/>
                <a:ext cx="5832648" cy="8022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715980"/>
              </p:ext>
            </p:extLst>
          </p:nvPr>
        </p:nvGraphicFramePr>
        <p:xfrm>
          <a:off x="617538" y="2852936"/>
          <a:ext cx="15795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" name="Rovnice" r:id="rId4" imgW="583920" imgH="228600" progId="Equation.3">
                  <p:embed/>
                </p:oleObj>
              </mc:Choice>
              <mc:Fallback>
                <p:oleObj name="Rovnice" r:id="rId4" imgW="583920" imgH="22860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2852936"/>
                        <a:ext cx="15795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157324"/>
              </p:ext>
            </p:extLst>
          </p:nvPr>
        </p:nvGraphicFramePr>
        <p:xfrm>
          <a:off x="561305" y="3681611"/>
          <a:ext cx="19224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" name="Rovnice" r:id="rId6" imgW="711000" imgH="228600" progId="Equation.3">
                  <p:embed/>
                </p:oleObj>
              </mc:Choice>
              <mc:Fallback>
                <p:oleObj name="Rovnice" r:id="rId6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05" y="3681611"/>
                        <a:ext cx="19224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443791"/>
              </p:ext>
            </p:extLst>
          </p:nvPr>
        </p:nvGraphicFramePr>
        <p:xfrm>
          <a:off x="2123728" y="2888878"/>
          <a:ext cx="146526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" name="Rovnice" r:id="rId8" imgW="545760" imgH="228600" progId="Equation.3">
                  <p:embed/>
                </p:oleObj>
              </mc:Choice>
              <mc:Fallback>
                <p:oleObj name="Rovnice" r:id="rId8" imgW="545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888878"/>
                        <a:ext cx="1465263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736121"/>
              </p:ext>
            </p:extLst>
          </p:nvPr>
        </p:nvGraphicFramePr>
        <p:xfrm>
          <a:off x="2382912" y="3780780"/>
          <a:ext cx="1397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" name="Rovnice" r:id="rId10" imgW="520560" imgH="177480" progId="Equation.3">
                  <p:embed/>
                </p:oleObj>
              </mc:Choice>
              <mc:Fallback>
                <p:oleObj name="Rovnice" r:id="rId10" imgW="520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912" y="3780780"/>
                        <a:ext cx="13970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476397"/>
              </p:ext>
            </p:extLst>
          </p:nvPr>
        </p:nvGraphicFramePr>
        <p:xfrm>
          <a:off x="4860032" y="2852936"/>
          <a:ext cx="1612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" name="Rovnice" r:id="rId12" imgW="596880" imgH="228600" progId="Equation.3">
                  <p:embed/>
                </p:oleObj>
              </mc:Choice>
              <mc:Fallback>
                <p:oleObj name="Rovnice" r:id="rId12" imgW="596880" imgH="22860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852936"/>
                        <a:ext cx="1612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003245"/>
              </p:ext>
            </p:extLst>
          </p:nvPr>
        </p:nvGraphicFramePr>
        <p:xfrm>
          <a:off x="4860032" y="3573016"/>
          <a:ext cx="19224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" name="Rovnice" r:id="rId14" imgW="711000" imgH="228600" progId="Equation.3">
                  <p:embed/>
                </p:oleObj>
              </mc:Choice>
              <mc:Fallback>
                <p:oleObj name="Rovnice" r:id="rId14" imgW="711000" imgH="228600" progId="Equation.3">
                  <p:embed/>
                  <p:pic>
                    <p:nvPicPr>
                      <p:cNvPr id="0" name="Objek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573016"/>
                        <a:ext cx="19224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898713"/>
              </p:ext>
            </p:extLst>
          </p:nvPr>
        </p:nvGraphicFramePr>
        <p:xfrm>
          <a:off x="6475789" y="2852936"/>
          <a:ext cx="18065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" name="Rovnice" r:id="rId16" imgW="672840" imgH="228600" progId="Equation.3">
                  <p:embed/>
                </p:oleObj>
              </mc:Choice>
              <mc:Fallback>
                <p:oleObj name="Rovnice" r:id="rId16" imgW="672840" imgH="228600" progId="Equation.3">
                  <p:embed/>
                  <p:pic>
                    <p:nvPicPr>
                      <p:cNvPr id="0" name="Objek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789" y="2852936"/>
                        <a:ext cx="180657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362549"/>
              </p:ext>
            </p:extLst>
          </p:nvPr>
        </p:nvGraphicFramePr>
        <p:xfrm>
          <a:off x="6804248" y="3645024"/>
          <a:ext cx="1566863" cy="470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" name="Rovnice" r:id="rId18" imgW="583920" imgH="177480" progId="Equation.3">
                  <p:embed/>
                </p:oleObj>
              </mc:Choice>
              <mc:Fallback>
                <p:oleObj name="Rovnice" r:id="rId18" imgW="583920" imgH="177480" progId="Equation.3">
                  <p:embed/>
                  <p:pic>
                    <p:nvPicPr>
                      <p:cNvPr id="0" name="Objek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3645024"/>
                        <a:ext cx="1566863" cy="470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515333" y="4598844"/>
                <a:ext cx="1572995" cy="496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cs-CZ" sz="24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𝟒𝟎𝟎𝟎𝟎</m:t>
                        </m:r>
                      </m:e>
                    </m:rad>
                  </m:oMath>
                </a14:m>
                <a:r>
                  <a:rPr lang="cs-CZ" altLang="cs-CZ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endParaRPr lang="cs-CZ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33" y="4598844"/>
                <a:ext cx="1572995" cy="496483"/>
              </a:xfrm>
              <a:prstGeom prst="rect">
                <a:avLst/>
              </a:prstGeom>
              <a:blipFill rotWithShape="1">
                <a:blip r:embed="rId20"/>
                <a:stretch>
                  <a:fillRect t="-3659" r="-5039" b="-256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2020874" y="4602519"/>
                <a:ext cx="1733873" cy="496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4∙10000</m:t>
                        </m:r>
                      </m:e>
                    </m:rad>
                  </m:oMath>
                </a14:m>
                <a:r>
                  <a:rPr lang="cs-CZ" dirty="0" smtClean="0"/>
                  <a:t>=</a:t>
                </a:r>
                <a:endParaRPr lang="cs-CZ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874" y="4602519"/>
                <a:ext cx="1733873" cy="496483"/>
              </a:xfrm>
              <a:prstGeom prst="rect">
                <a:avLst/>
              </a:prstGeom>
              <a:blipFill rotWithShape="1">
                <a:blip r:embed="rId21"/>
                <a:stretch>
                  <a:fillRect r="-2113" b="-185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3584827" y="4627293"/>
                <a:ext cx="2108455" cy="49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cs-CZ" sz="24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cs-CZ" sz="2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∙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cs-CZ" sz="24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𝟏𝟎𝟎𝟎𝟎</m:t>
                        </m:r>
                      </m:e>
                    </m:rad>
                  </m:oMath>
                </a14:m>
                <a:r>
                  <a:rPr lang="cs-CZ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827" y="4627293"/>
                <a:ext cx="2108455" cy="496996"/>
              </a:xfrm>
              <a:prstGeom prst="rect">
                <a:avLst/>
              </a:prstGeom>
              <a:blipFill rotWithShape="1">
                <a:blip r:embed="rId22"/>
                <a:stretch>
                  <a:fillRect t="-2439" b="-268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délník 14"/>
          <p:cNvSpPr/>
          <p:nvPr/>
        </p:nvSpPr>
        <p:spPr>
          <a:xfrm>
            <a:off x="5499943" y="4660197"/>
            <a:ext cx="1856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2∙100 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496224" y="5403878"/>
                <a:ext cx="2145745" cy="496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cs-CZ" sz="24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cs-CZ" sz="24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cs-CZ" sz="24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𝟎𝟎𝟎𝟎𝟔𝟒</m:t>
                        </m:r>
                      </m:e>
                    </m:rad>
                    <m:r>
                      <a:rPr lang="cs-CZ" sz="2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cs-CZ" sz="2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24" y="5403878"/>
                <a:ext cx="2145745" cy="49648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4842992" y="5415607"/>
                <a:ext cx="2779632" cy="496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𝟔𝟒</m:t>
                        </m:r>
                      </m:e>
                    </m:rad>
                  </m:oMath>
                </a14:m>
                <a:r>
                  <a:rPr lang="cs-CZ" sz="2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∙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cs-CZ" sz="24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cs-CZ" sz="24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cs-CZ" sz="24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𝟎𝟎𝟎𝟎𝟎𝟏</m:t>
                        </m:r>
                      </m:e>
                    </m:rad>
                  </m:oMath>
                </a14:m>
                <a:r>
                  <a:rPr lang="cs-CZ" sz="2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cs-CZ" altLang="cs-CZ" sz="2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cs-CZ" b="1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992" y="5415607"/>
                <a:ext cx="2779632" cy="496483"/>
              </a:xfrm>
              <a:prstGeom prst="rect">
                <a:avLst/>
              </a:prstGeom>
              <a:blipFill rotWithShape="1">
                <a:blip r:embed="rId24"/>
                <a:stretch>
                  <a:fillRect t="-3659" r="-219" b="-256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2368432" y="5383502"/>
                <a:ext cx="2600840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altLang="cs-CZ" sz="2400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cs-CZ" altLang="cs-CZ" sz="2400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64∙0,000001</m:t>
                          </m:r>
                        </m:e>
                      </m:rad>
                      <m:r>
                        <a:rPr lang="cs-CZ" altLang="cs-CZ" sz="2400" b="0" i="1" dirty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32" y="5383502"/>
                <a:ext cx="2600840" cy="539571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délník 18"/>
          <p:cNvSpPr/>
          <p:nvPr/>
        </p:nvSpPr>
        <p:spPr>
          <a:xfrm>
            <a:off x="619562" y="6063679"/>
            <a:ext cx="2449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8∙0,001 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49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2438</TotalTime>
  <Words>909</Words>
  <Application>Microsoft Office PowerPoint</Application>
  <PresentationFormat>Předvádění na obrazovce (4:3)</PresentationFormat>
  <Paragraphs>188</Paragraphs>
  <Slides>19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Motiv sady Office</vt:lpstr>
      <vt:lpstr>Rovnice</vt:lpstr>
      <vt:lpstr>Prezentace aplikace PowerPoint</vt:lpstr>
      <vt:lpstr>Prezentace aplikace PowerPoint</vt:lpstr>
      <vt:lpstr>Prezentace aplikace PowerPoint</vt:lpstr>
      <vt:lpstr>√("a" )="b"   znamená totéž jako   b2= a </vt:lpstr>
      <vt:lpstr>Určete druhou odmocninu čísel:</vt:lpstr>
      <vt:lpstr>Pozor</vt:lpstr>
      <vt:lpstr>Druhá odmocnina</vt:lpstr>
      <vt:lpstr>Druhá odmocnina</vt:lpstr>
      <vt:lpstr>Druhá odmocnina součinu</vt:lpstr>
      <vt:lpstr>Druhá odmocnina podílu</vt:lpstr>
      <vt:lpstr>Prezentace aplikace PowerPoint</vt:lpstr>
      <vt:lpstr>Druhá odmocnina z matematických tabulek  </vt:lpstr>
      <vt:lpstr>Druhá odmocnina z matematických tabulek</vt:lpstr>
      <vt:lpstr>Druhá odmocnina z matematických tabulek</vt:lpstr>
      <vt:lpstr>Druhá odmocnina z matematických tabulek</vt:lpstr>
      <vt:lpstr>Druhá odmocnina z matematických tabulek</vt:lpstr>
      <vt:lpstr>Prezentace aplikace PowerPoint</vt:lpstr>
      <vt:lpstr>Urči druhou odmocninu pomocí tabulek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Ehlerová</dc:creator>
  <cp:lastModifiedBy>Ehlerova</cp:lastModifiedBy>
  <cp:revision>201</cp:revision>
  <dcterms:created xsi:type="dcterms:W3CDTF">2013-10-07T18:29:41Z</dcterms:created>
  <dcterms:modified xsi:type="dcterms:W3CDTF">2014-01-29T19:42:14Z</dcterms:modified>
</cp:coreProperties>
</file>