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6" r:id="rId2"/>
    <p:sldId id="277" r:id="rId3"/>
    <p:sldId id="257" r:id="rId4"/>
    <p:sldId id="279" r:id="rId5"/>
    <p:sldId id="260" r:id="rId6"/>
    <p:sldId id="259" r:id="rId7"/>
    <p:sldId id="262" r:id="rId8"/>
    <p:sldId id="263" r:id="rId9"/>
    <p:sldId id="271" r:id="rId10"/>
    <p:sldId id="269" r:id="rId11"/>
    <p:sldId id="272" r:id="rId12"/>
    <p:sldId id="270" r:id="rId13"/>
    <p:sldId id="280" r:id="rId14"/>
    <p:sldId id="281" r:id="rId15"/>
    <p:sldId id="282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874"/>
    <a:srgbClr val="7DF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43" autoAdjust="0"/>
  </p:normalViewPr>
  <p:slideViewPr>
    <p:cSldViewPr>
      <p:cViewPr>
        <p:scale>
          <a:sx n="80" d="100"/>
          <a:sy n="80" d="100"/>
        </p:scale>
        <p:origin x="-1526" y="-14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3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069" y="-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2919F-EF32-49D6-BC0B-BEA1DDDE3B4F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7EFDA-E072-4E42-B3C9-A0721C583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985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FAA84-FF41-41CE-AD8F-4F2ADE2B37C8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ABFA2-7D97-4411-8CAF-810584C18A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997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accent6">
                <a:lumMod val="60000"/>
                <a:lumOff val="40000"/>
              </a:schemeClr>
            </a:gs>
            <a:gs pos="36000">
              <a:srgbClr val="FDE0C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18" Type="http://schemas.openxmlformats.org/officeDocument/2006/relationships/image" Target="../media/image3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" Type="http://schemas.openxmlformats.org/officeDocument/2006/relationships/image" Target="../media/image190.png"/><Relationship Id="rId16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19" Type="http://schemas.openxmlformats.org/officeDocument/2006/relationships/image" Target="../media/image38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36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37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cs-CZ" dirty="0" smtClean="0"/>
              <a:t>Urči: 20,9</a:t>
            </a:r>
            <a:r>
              <a:rPr lang="cs-CZ" baseline="30000" dirty="0" smtClean="0"/>
              <a:t>3</a:t>
            </a:r>
            <a:r>
              <a:rPr lang="cs-CZ" dirty="0" smtClean="0"/>
              <a:t> </a:t>
            </a:r>
          </a:p>
          <a:p>
            <a:r>
              <a:rPr lang="cs-CZ" dirty="0" smtClean="0"/>
              <a:t>Upravíme: 20,9</a:t>
            </a:r>
            <a:r>
              <a:rPr lang="cs-CZ" baseline="30000" dirty="0" smtClean="0"/>
              <a:t>3</a:t>
            </a:r>
            <a:r>
              <a:rPr lang="cs-CZ" dirty="0" smtClean="0"/>
              <a:t> = 209</a:t>
            </a:r>
            <a:r>
              <a:rPr lang="cs-CZ" baseline="30000" dirty="0" smtClean="0"/>
              <a:t>3</a:t>
            </a:r>
            <a:r>
              <a:rPr lang="cs-CZ" dirty="0" smtClean="0"/>
              <a:t>∙0,1</a:t>
            </a:r>
            <a:r>
              <a:rPr lang="cs-CZ" baseline="30000" dirty="0" smtClean="0"/>
              <a:t>3</a:t>
            </a:r>
            <a:endParaRPr lang="cs-CZ" baseline="30000" dirty="0"/>
          </a:p>
          <a:p>
            <a:r>
              <a:rPr lang="cs-CZ" dirty="0"/>
              <a:t>Ve sloupci </a:t>
            </a:r>
            <a:r>
              <a:rPr lang="cs-CZ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najdeme číslo </a:t>
            </a:r>
            <a:r>
              <a:rPr lang="cs-CZ" dirty="0" smtClean="0">
                <a:solidFill>
                  <a:srgbClr val="FF0000"/>
                </a:solidFill>
              </a:rPr>
              <a:t>209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Ve sloupci </a:t>
            </a:r>
            <a:r>
              <a:rPr lang="cs-CZ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n</a:t>
            </a:r>
            <a:r>
              <a:rPr lang="cs-CZ" b="1" baseline="300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3</a:t>
            </a:r>
            <a:r>
              <a:rPr lang="cs-CZ" dirty="0" smtClean="0"/>
              <a:t> </a:t>
            </a:r>
            <a:r>
              <a:rPr lang="cs-CZ" dirty="0"/>
              <a:t>najdeme druhou mocninu tohoto čísla – </a:t>
            </a:r>
            <a:r>
              <a:rPr lang="cs-CZ" dirty="0" smtClean="0">
                <a:solidFill>
                  <a:srgbClr val="FF0000"/>
                </a:solidFill>
              </a:rPr>
              <a:t>9 129 329</a:t>
            </a:r>
          </a:p>
          <a:p>
            <a:r>
              <a:rPr lang="cs-CZ" dirty="0" smtClean="0"/>
              <a:t>0,1</a:t>
            </a:r>
            <a:r>
              <a:rPr lang="cs-CZ" baseline="30000" dirty="0" smtClean="0"/>
              <a:t>3</a:t>
            </a:r>
            <a:r>
              <a:rPr lang="cs-CZ" dirty="0" smtClean="0"/>
              <a:t>= 0,001</a:t>
            </a:r>
          </a:p>
          <a:p>
            <a:r>
              <a:rPr lang="cs-CZ" dirty="0" smtClean="0"/>
              <a:t>20,9</a:t>
            </a:r>
            <a:r>
              <a:rPr lang="cs-CZ" baseline="30000" dirty="0" smtClean="0"/>
              <a:t>3</a:t>
            </a:r>
            <a:r>
              <a:rPr lang="cs-CZ" dirty="0" smtClean="0"/>
              <a:t> =</a:t>
            </a:r>
            <a:r>
              <a:rPr lang="cs-CZ" dirty="0"/>
              <a:t> </a:t>
            </a:r>
            <a:r>
              <a:rPr lang="cs-CZ" dirty="0" smtClean="0"/>
              <a:t>209</a:t>
            </a:r>
            <a:r>
              <a:rPr lang="cs-CZ" baseline="30000" dirty="0" smtClean="0"/>
              <a:t>3</a:t>
            </a:r>
            <a:r>
              <a:rPr lang="cs-CZ" dirty="0" smtClean="0"/>
              <a:t>∙0,1</a:t>
            </a:r>
            <a:r>
              <a:rPr lang="cs-CZ" baseline="30000" dirty="0" smtClean="0"/>
              <a:t>3</a:t>
            </a:r>
            <a:r>
              <a:rPr lang="cs-CZ" dirty="0" smtClean="0"/>
              <a:t> = </a:t>
            </a:r>
            <a:r>
              <a:rPr lang="cs-CZ" dirty="0">
                <a:solidFill>
                  <a:srgbClr val="FF0000"/>
                </a:solidFill>
              </a:rPr>
              <a:t>9 129 329 </a:t>
            </a:r>
            <a:r>
              <a:rPr lang="cs-CZ" dirty="0" smtClean="0"/>
              <a:t>∙ 0,001 = 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   9 129,329 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cs-CZ" sz="3600" dirty="0" smtClean="0">
                <a:solidFill>
                  <a:schemeClr val="tx1"/>
                </a:solidFill>
              </a:rPr>
              <a:t>Třetí </a:t>
            </a:r>
            <a:r>
              <a:rPr lang="cs-CZ" sz="3600" dirty="0">
                <a:solidFill>
                  <a:schemeClr val="tx1"/>
                </a:solidFill>
              </a:rPr>
              <a:t>mocnina z matematických </a:t>
            </a:r>
            <a:r>
              <a:rPr lang="cs-CZ" sz="3600" dirty="0" smtClean="0">
                <a:solidFill>
                  <a:schemeClr val="tx1"/>
                </a:solidFill>
              </a:rPr>
              <a:t>tabulek</a:t>
            </a:r>
            <a:endParaRPr lang="cs-CZ" altLang="cs-CZ" sz="36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07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Urči: 294,8</a:t>
                </a:r>
                <a:r>
                  <a:rPr lang="cs-CZ" baseline="30000" dirty="0" smtClean="0"/>
                  <a:t>3</a:t>
                </a:r>
                <a:r>
                  <a:rPr lang="cs-CZ" dirty="0" smtClean="0"/>
                  <a:t> </a:t>
                </a:r>
                <a:endParaRPr lang="cs-CZ" dirty="0"/>
              </a:p>
              <a:p>
                <a:r>
                  <a:rPr lang="cs-CZ" dirty="0" smtClean="0"/>
                  <a:t>Číslo zaokrouhlíme tak, abychom v tabulkách našli mocninu trojciferného čísla: </a:t>
                </a:r>
              </a:p>
              <a:p>
                <a:pPr marL="0" indent="0">
                  <a:buNone/>
                </a:pPr>
                <a:r>
                  <a:rPr lang="cs-CZ" dirty="0" smtClean="0"/>
                  <a:t>    294,8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/>
                  <a:t> </a:t>
                </a:r>
                <a:r>
                  <a:rPr lang="cs-CZ" dirty="0" smtClean="0"/>
                  <a:t>295</a:t>
                </a:r>
                <a:endParaRPr lang="cs-CZ" baseline="30000" dirty="0"/>
              </a:p>
              <a:p>
                <a:r>
                  <a:rPr lang="cs-CZ" dirty="0"/>
                  <a:t>Ve sloupci </a:t>
                </a:r>
                <a:r>
                  <a:rPr lang="cs-CZ" b="1" dirty="0">
                    <a:solidFill>
                      <a:srgbClr val="FF0000"/>
                    </a:solidFill>
                    <a:latin typeface="Monotype Corsiva" panose="03010101010201010101" pitchFamily="66" charset="0"/>
                  </a:rPr>
                  <a:t>n</a:t>
                </a:r>
                <a:r>
                  <a:rPr lang="cs-CZ" b="1" dirty="0">
                    <a:solidFill>
                      <a:srgbClr val="FF0000"/>
                    </a:solidFill>
                  </a:rPr>
                  <a:t> </a:t>
                </a:r>
                <a:r>
                  <a:rPr lang="cs-CZ" dirty="0"/>
                  <a:t>najdeme číslo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295</a:t>
                </a:r>
                <a:endParaRPr lang="cs-CZ" dirty="0">
                  <a:solidFill>
                    <a:srgbClr val="FF0000"/>
                  </a:solidFill>
                </a:endParaRPr>
              </a:p>
              <a:p>
                <a:r>
                  <a:rPr lang="cs-CZ" dirty="0"/>
                  <a:t>Ve sloupci </a:t>
                </a:r>
                <a:r>
                  <a:rPr lang="cs-CZ" b="1" dirty="0" smtClean="0">
                    <a:solidFill>
                      <a:srgbClr val="FF0000"/>
                    </a:solidFill>
                    <a:latin typeface="Monotype Corsiva" panose="03010101010201010101" pitchFamily="66" charset="0"/>
                  </a:rPr>
                  <a:t>n</a:t>
                </a:r>
                <a:r>
                  <a:rPr lang="cs-CZ" b="1" baseline="30000" dirty="0" smtClean="0">
                    <a:solidFill>
                      <a:srgbClr val="FF0000"/>
                    </a:solidFill>
                    <a:latin typeface="Monotype Corsiva" panose="03010101010201010101" pitchFamily="66" charset="0"/>
                  </a:rPr>
                  <a:t>3</a:t>
                </a:r>
                <a:r>
                  <a:rPr lang="cs-CZ" dirty="0" smtClean="0"/>
                  <a:t> </a:t>
                </a:r>
                <a:r>
                  <a:rPr lang="cs-CZ" dirty="0"/>
                  <a:t>najdeme druhou mocninu tohoto čísla – 294,8</a:t>
                </a:r>
                <a:r>
                  <a:rPr lang="cs-CZ" baseline="30000" dirty="0"/>
                  <a:t>3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a:rPr lang="cs-CZ" i="1" dirty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/>
                  <a:t>295=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25 672 375</a:t>
                </a:r>
                <a:endParaRPr lang="cs-CZ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4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ál 3"/>
          <p:cNvSpPr/>
          <p:nvPr/>
        </p:nvSpPr>
        <p:spPr>
          <a:xfrm>
            <a:off x="2051720" y="3406140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 flipV="1">
            <a:off x="3278159" y="5085184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cs-CZ" sz="4000" dirty="0" smtClean="0">
                <a:solidFill>
                  <a:schemeClr val="tx1"/>
                </a:solidFill>
              </a:rPr>
              <a:t>Třetí </a:t>
            </a:r>
            <a:r>
              <a:rPr lang="cs-CZ" sz="4000" dirty="0">
                <a:solidFill>
                  <a:schemeClr val="tx1"/>
                </a:solidFill>
              </a:rPr>
              <a:t>mocnina z matematických </a:t>
            </a:r>
            <a:r>
              <a:rPr lang="cs-CZ" sz="4000" dirty="0" smtClean="0">
                <a:solidFill>
                  <a:schemeClr val="tx1"/>
                </a:solidFill>
              </a:rPr>
              <a:t>tabulek</a:t>
            </a:r>
            <a:endParaRPr lang="cs-CZ" altLang="cs-CZ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06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2458616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6,627</a:t>
            </a:r>
            <a:r>
              <a:rPr lang="cs-CZ" baseline="30000" dirty="0"/>
              <a:t>3</a:t>
            </a:r>
            <a:r>
              <a:rPr lang="cs-CZ" dirty="0"/>
              <a:t> </a:t>
            </a:r>
          </a:p>
          <a:p>
            <a:r>
              <a:rPr lang="cs-CZ" dirty="0" smtClean="0"/>
              <a:t>3,47</a:t>
            </a:r>
            <a:r>
              <a:rPr lang="cs-CZ" baseline="30000" dirty="0" smtClean="0"/>
              <a:t>3</a:t>
            </a:r>
            <a:r>
              <a:rPr lang="cs-CZ" dirty="0" smtClean="0"/>
              <a:t>=</a:t>
            </a:r>
          </a:p>
          <a:p>
            <a:r>
              <a:rPr lang="cs-CZ" dirty="0" smtClean="0"/>
              <a:t>7,339</a:t>
            </a:r>
            <a:r>
              <a:rPr lang="cs-CZ" baseline="30000" dirty="0" smtClean="0"/>
              <a:t>3</a:t>
            </a:r>
            <a:r>
              <a:rPr lang="cs-CZ" dirty="0" smtClean="0"/>
              <a:t>=</a:t>
            </a:r>
            <a:endParaRPr lang="cs-CZ" dirty="0"/>
          </a:p>
          <a:p>
            <a:r>
              <a:rPr lang="cs-CZ" dirty="0" smtClean="0"/>
              <a:t>42,34</a:t>
            </a:r>
            <a:r>
              <a:rPr lang="cs-CZ" baseline="30000" dirty="0" smtClean="0"/>
              <a:t>3</a:t>
            </a:r>
            <a:r>
              <a:rPr lang="cs-CZ" dirty="0" smtClean="0"/>
              <a:t>=</a:t>
            </a:r>
            <a:endParaRPr lang="cs-CZ" dirty="0"/>
          </a:p>
          <a:p>
            <a:r>
              <a:rPr lang="cs-CZ" dirty="0" smtClean="0"/>
              <a:t>0,679</a:t>
            </a:r>
            <a:r>
              <a:rPr lang="cs-CZ" baseline="30000" dirty="0" smtClean="0"/>
              <a:t>3</a:t>
            </a:r>
            <a:r>
              <a:rPr lang="cs-CZ" dirty="0" smtClean="0"/>
              <a:t>=</a:t>
            </a:r>
            <a:endParaRPr lang="cs-CZ" dirty="0"/>
          </a:p>
          <a:p>
            <a:r>
              <a:rPr lang="cs-CZ" dirty="0" smtClean="0"/>
              <a:t>682,5</a:t>
            </a:r>
            <a:r>
              <a:rPr lang="cs-CZ" baseline="30000" dirty="0" smtClean="0"/>
              <a:t>3</a:t>
            </a:r>
            <a:r>
              <a:rPr lang="cs-CZ" dirty="0" smtClean="0"/>
              <a:t>=</a:t>
            </a:r>
            <a:endParaRPr lang="cs-CZ" dirty="0"/>
          </a:p>
          <a:p>
            <a:r>
              <a:rPr lang="cs-CZ" dirty="0" smtClean="0"/>
              <a:t>27894</a:t>
            </a:r>
            <a:r>
              <a:rPr lang="cs-CZ" baseline="30000" dirty="0" smtClean="0"/>
              <a:t>3</a:t>
            </a:r>
            <a:r>
              <a:rPr lang="cs-CZ" dirty="0" smtClean="0"/>
              <a:t>=</a:t>
            </a:r>
          </a:p>
          <a:p>
            <a:endParaRPr lang="cs-CZ" dirty="0"/>
          </a:p>
          <a:p>
            <a:r>
              <a:rPr lang="cs-CZ" dirty="0" smtClean="0"/>
              <a:t>0,07288</a:t>
            </a:r>
            <a:r>
              <a:rPr lang="cs-CZ" baseline="30000" dirty="0" smtClean="0"/>
              <a:t>3</a:t>
            </a:r>
            <a:r>
              <a:rPr lang="cs-CZ" dirty="0" smtClean="0"/>
              <a:t>=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cs-CZ" sz="4400" dirty="0" smtClean="0">
                <a:solidFill>
                  <a:prstClr val="black"/>
                </a:solidFill>
              </a:rPr>
              <a:t>Urči třetí mocninu pomocí tabulek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2"/>
              <p:cNvSpPr txBox="1">
                <a:spLocks/>
              </p:cNvSpPr>
              <p:nvPr/>
            </p:nvSpPr>
            <p:spPr>
              <a:xfrm>
                <a:off x="2915816" y="1556792"/>
                <a:ext cx="576064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dirty="0" smtClean="0">
                    <a:solidFill>
                      <a:srgbClr val="FF0000"/>
                    </a:solidFill>
                  </a:rPr>
                  <a:t>=6,63</a:t>
                </a:r>
                <a:r>
                  <a:rPr lang="cs-CZ" baseline="30000" dirty="0" smtClean="0">
                    <a:solidFill>
                      <a:srgbClr val="FF0000"/>
                    </a:solidFill>
                  </a:rPr>
                  <a:t>3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=291,434 247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00B050"/>
                    </a:solidFill>
                  </a:rPr>
                  <a:t>=347</a:t>
                </a:r>
                <a:r>
                  <a:rPr lang="cs-CZ" baseline="30000" dirty="0" smtClean="0">
                    <a:solidFill>
                      <a:srgbClr val="00B050"/>
                    </a:solidFill>
                  </a:rPr>
                  <a:t>3 </a:t>
                </a:r>
                <a14:m>
                  <m:oMath xmlns:m="http://schemas.openxmlformats.org/officeDocument/2006/math">
                    <m:r>
                      <a:rPr lang="cs-CZ" b="1" i="1" dirty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dirty="0" smtClean="0">
                    <a:solidFill>
                      <a:srgbClr val="00B050"/>
                    </a:solidFill>
                  </a:rPr>
                  <a:t>0,01</a:t>
                </a:r>
                <a:r>
                  <a:rPr lang="cs-CZ" baseline="30000" dirty="0" smtClean="0">
                    <a:solidFill>
                      <a:srgbClr val="00B050"/>
                    </a:solidFill>
                  </a:rPr>
                  <a:t>3</a:t>
                </a:r>
                <a:r>
                  <a:rPr lang="cs-CZ" dirty="0" smtClean="0">
                    <a:solidFill>
                      <a:srgbClr val="00B050"/>
                    </a:solidFill>
                  </a:rPr>
                  <a:t>= 41,781 923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FF0000"/>
                    </a:solidFill>
                  </a:rPr>
                  <a:t>=7,34</a:t>
                </a:r>
                <a:r>
                  <a:rPr lang="cs-CZ" baseline="30000" dirty="0" smtClean="0">
                    <a:solidFill>
                      <a:srgbClr val="FF0000"/>
                    </a:solidFill>
                  </a:rPr>
                  <a:t>3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= 734</a:t>
                </a:r>
                <a:r>
                  <a:rPr lang="cs-CZ" baseline="30000" dirty="0" smtClean="0">
                    <a:solidFill>
                      <a:srgbClr val="FF0000"/>
                    </a:solidFill>
                  </a:rPr>
                  <a:t>3</a:t>
                </a:r>
                <a:r>
                  <a:rPr lang="cs-CZ" b="1" dirty="0" smtClean="0">
                    <a:solidFill>
                      <a:srgbClr val="FF000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b="1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dirty="0" smtClean="0">
                    <a:solidFill>
                      <a:srgbClr val="FF0000"/>
                    </a:solidFill>
                  </a:rPr>
                  <a:t>0,01</a:t>
                </a:r>
                <a:r>
                  <a:rPr lang="cs-CZ" baseline="30000" dirty="0" smtClean="0">
                    <a:solidFill>
                      <a:srgbClr val="FF0000"/>
                    </a:solidFill>
                  </a:rPr>
                  <a:t>3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= 395,446 904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00B050"/>
                    </a:solidFill>
                  </a:rPr>
                  <a:t>=42,3</a:t>
                </a:r>
                <a:r>
                  <a:rPr lang="cs-CZ" baseline="30000" dirty="0" smtClean="0">
                    <a:solidFill>
                      <a:srgbClr val="00B050"/>
                    </a:solidFill>
                  </a:rPr>
                  <a:t>3</a:t>
                </a:r>
                <a:r>
                  <a:rPr lang="cs-CZ" dirty="0" smtClean="0">
                    <a:solidFill>
                      <a:srgbClr val="00B050"/>
                    </a:solidFill>
                  </a:rPr>
                  <a:t>= 423</a:t>
                </a:r>
                <a:r>
                  <a:rPr lang="cs-CZ" baseline="30000" dirty="0" smtClean="0">
                    <a:solidFill>
                      <a:srgbClr val="00B050"/>
                    </a:solidFill>
                  </a:rPr>
                  <a:t>3</a:t>
                </a:r>
                <a:r>
                  <a:rPr lang="cs-CZ" b="1" dirty="0" smtClean="0">
                    <a:solidFill>
                      <a:srgbClr val="00B05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b="1" i="1" dirty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dirty="0">
                    <a:solidFill>
                      <a:srgbClr val="00B050"/>
                    </a:solidFill>
                  </a:rPr>
                  <a:t> </a:t>
                </a:r>
                <a:r>
                  <a:rPr lang="cs-CZ" dirty="0" smtClean="0">
                    <a:solidFill>
                      <a:srgbClr val="00B050"/>
                    </a:solidFill>
                  </a:rPr>
                  <a:t>0,1</a:t>
                </a:r>
                <a:r>
                  <a:rPr lang="cs-CZ" baseline="30000" dirty="0" smtClean="0">
                    <a:solidFill>
                      <a:srgbClr val="00B050"/>
                    </a:solidFill>
                  </a:rPr>
                  <a:t>3</a:t>
                </a:r>
                <a:r>
                  <a:rPr lang="cs-CZ" dirty="0" smtClean="0">
                    <a:solidFill>
                      <a:srgbClr val="00B050"/>
                    </a:solidFill>
                  </a:rPr>
                  <a:t> = 75 686,967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FF0000"/>
                    </a:solidFill>
                  </a:rPr>
                  <a:t>=679</a:t>
                </a:r>
                <a:r>
                  <a:rPr lang="cs-CZ" baseline="30000" dirty="0" smtClean="0">
                    <a:solidFill>
                      <a:srgbClr val="FF0000"/>
                    </a:solidFill>
                  </a:rPr>
                  <a:t>3</a:t>
                </a:r>
                <a:r>
                  <a:rPr lang="cs-CZ" b="1" dirty="0" smtClean="0">
                    <a:solidFill>
                      <a:srgbClr val="FF000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b="1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dirty="0">
                    <a:solidFill>
                      <a:srgbClr val="FF0000"/>
                    </a:solidFill>
                  </a:rPr>
                  <a:t>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0,001</a:t>
                </a:r>
                <a:r>
                  <a:rPr lang="cs-CZ" baseline="30000" dirty="0" smtClean="0">
                    <a:solidFill>
                      <a:srgbClr val="FF0000"/>
                    </a:solidFill>
                  </a:rPr>
                  <a:t>3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 =0,313 046 839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00B050"/>
                    </a:solidFill>
                  </a:rPr>
                  <a:t>=683</a:t>
                </a:r>
                <a:r>
                  <a:rPr lang="cs-CZ" baseline="30000" dirty="0" smtClean="0">
                    <a:solidFill>
                      <a:srgbClr val="00B050"/>
                    </a:solidFill>
                  </a:rPr>
                  <a:t>3</a:t>
                </a:r>
                <a:r>
                  <a:rPr lang="cs-CZ" dirty="0" smtClean="0">
                    <a:solidFill>
                      <a:srgbClr val="00B050"/>
                    </a:solidFill>
                  </a:rPr>
                  <a:t>= 318 611 987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FF0000"/>
                    </a:solidFill>
                  </a:rPr>
                  <a:t>= 27900</a:t>
                </a:r>
                <a:r>
                  <a:rPr lang="cs-CZ" baseline="30000" dirty="0" smtClean="0">
                    <a:solidFill>
                      <a:srgbClr val="FF0000"/>
                    </a:solidFill>
                  </a:rPr>
                  <a:t>3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= 279</a:t>
                </a:r>
                <a:r>
                  <a:rPr lang="cs-CZ" baseline="30000" dirty="0" smtClean="0">
                    <a:solidFill>
                      <a:srgbClr val="FF0000"/>
                    </a:solidFill>
                  </a:rPr>
                  <a:t>3 </a:t>
                </a:r>
                <a14:m>
                  <m:oMath xmlns:m="http://schemas.openxmlformats.org/officeDocument/2006/math">
                    <m:r>
                      <a:rPr lang="cs-CZ" b="1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dirty="0">
                    <a:solidFill>
                      <a:srgbClr val="FF0000"/>
                    </a:solidFill>
                  </a:rPr>
                  <a:t>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100</a:t>
                </a:r>
                <a:r>
                  <a:rPr lang="cs-CZ" baseline="30000" dirty="0" smtClean="0">
                    <a:solidFill>
                      <a:srgbClr val="FF0000"/>
                    </a:solidFill>
                  </a:rPr>
                  <a:t>3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 =</a:t>
                </a:r>
              </a:p>
              <a:p>
                <a:pPr marL="0" indent="0">
                  <a:buNone/>
                </a:pPr>
                <a:r>
                  <a:rPr lang="cs-CZ" baseline="30000" dirty="0" smtClean="0">
                    <a:solidFill>
                      <a:srgbClr val="FF0000"/>
                    </a:solidFill>
                  </a:rPr>
                  <a:t>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= 21 717 639 000 000 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00B050"/>
                    </a:solidFill>
                  </a:rPr>
                  <a:t>=0,0729</a:t>
                </a:r>
                <a:r>
                  <a:rPr lang="cs-CZ" baseline="30000" dirty="0" smtClean="0">
                    <a:solidFill>
                      <a:srgbClr val="00B050"/>
                    </a:solidFill>
                  </a:rPr>
                  <a:t>3</a:t>
                </a:r>
                <a:r>
                  <a:rPr lang="cs-CZ" dirty="0" smtClean="0">
                    <a:solidFill>
                      <a:srgbClr val="00B050"/>
                    </a:solidFill>
                  </a:rPr>
                  <a:t>= 729</a:t>
                </a:r>
                <a:r>
                  <a:rPr lang="cs-CZ" baseline="30000" dirty="0" smtClean="0">
                    <a:solidFill>
                      <a:srgbClr val="00B050"/>
                    </a:solidFill>
                  </a:rPr>
                  <a:t>3</a:t>
                </a:r>
                <a14:m>
                  <m:oMath xmlns:m="http://schemas.openxmlformats.org/officeDocument/2006/math">
                    <m:r>
                      <a:rPr lang="cs-CZ" b="1" i="1" dirty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dirty="0" smtClean="0">
                    <a:solidFill>
                      <a:srgbClr val="00B050"/>
                    </a:solidFill>
                  </a:rPr>
                  <a:t>0,0001</a:t>
                </a:r>
                <a:r>
                  <a:rPr lang="cs-CZ" baseline="30000" dirty="0" smtClean="0">
                    <a:solidFill>
                      <a:srgbClr val="00B050"/>
                    </a:solidFill>
                  </a:rPr>
                  <a:t>3</a:t>
                </a:r>
                <a:r>
                  <a:rPr lang="cs-CZ" dirty="0" smtClean="0">
                    <a:solidFill>
                      <a:srgbClr val="00B050"/>
                    </a:solidFill>
                  </a:rPr>
                  <a:t>= 0,000387420489</a:t>
                </a:r>
              </a:p>
              <a:p>
                <a:pPr marL="0" indent="0">
                  <a:buFont typeface="Arial" pitchFamily="34" charset="0"/>
                  <a:buNone/>
                </a:pPr>
                <a:endParaRPr lang="cs-CZ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1556792"/>
                <a:ext cx="5760640" cy="4525963"/>
              </a:xfrm>
              <a:prstGeom prst="rect">
                <a:avLst/>
              </a:prstGeom>
              <a:blipFill rotWithShape="1">
                <a:blip r:embed="rId2"/>
                <a:stretch>
                  <a:fillRect l="-2434" t="-3499" b="-33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ál 5"/>
          <p:cNvSpPr/>
          <p:nvPr/>
        </p:nvSpPr>
        <p:spPr>
          <a:xfrm flipV="1">
            <a:off x="3086120" y="2553856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 flipH="1" flipV="1">
            <a:off x="3082690" y="2977520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3088420" y="3945623"/>
            <a:ext cx="45719" cy="45719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 flipH="1" flipV="1">
            <a:off x="3059829" y="4399391"/>
            <a:ext cx="45719" cy="45719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 flipH="1">
            <a:off x="3080391" y="5274920"/>
            <a:ext cx="51449" cy="45719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 flipH="1">
            <a:off x="3082686" y="1615181"/>
            <a:ext cx="45719" cy="5933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41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448" y="207626"/>
            <a:ext cx="2431574" cy="490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dirty="0" smtClean="0"/>
              <a:t>Vypočítej:</a:t>
            </a:r>
            <a:endParaRPr lang="cs-CZ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467544" y="1655222"/>
                <a:ext cx="259228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2800" dirty="0">
                    <a:solidFill>
                      <a:prstClr val="black"/>
                    </a:solidFill>
                    <a:latin typeface="Arial" charset="0"/>
                  </a:rPr>
                  <a:t>2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800" b="0" i="0" baseline="30000" dirty="0" smtClean="0">
                        <a:solidFill>
                          <a:prstClr val="black"/>
                        </a:solidFill>
                        <a:latin typeface="Arial" charset="0"/>
                      </a:rPr>
                      <m:t>2</m:t>
                    </m:r>
                    <m:r>
                      <a:rPr lang="cs-CZ" sz="28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5</a:t>
                </a:r>
                <a:r>
                  <a:rPr lang="cs-CZ" altLang="cs-CZ" sz="2800" baseline="30000" dirty="0" smtClean="0">
                    <a:solidFill>
                      <a:prstClr val="black"/>
                    </a:solidFill>
                    <a:latin typeface="Arial" charset="0"/>
                  </a:rPr>
                  <a:t>3 </a:t>
                </a:r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+(-3)</a:t>
                </a:r>
                <a:r>
                  <a:rPr lang="cs-CZ" altLang="cs-CZ" sz="2800" baseline="30000" dirty="0" smtClean="0">
                    <a:solidFill>
                      <a:prstClr val="black"/>
                    </a:solidFill>
                    <a:latin typeface="Arial" charset="0"/>
                  </a:rPr>
                  <a:t>3</a:t>
                </a:r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=</a:t>
                </a:r>
                <a:endParaRPr lang="cs-CZ" sz="2800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655222"/>
                <a:ext cx="2592288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4941" t="-14118" b="-305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440140" y="2276872"/>
                <a:ext cx="276370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3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800" b="0" i="0" baseline="30000" dirty="0" smtClean="0">
                        <a:solidFill>
                          <a:prstClr val="black"/>
                        </a:solidFill>
                        <a:latin typeface="Arial" charset="0"/>
                      </a:rPr>
                      <m:t>3</m:t>
                    </m:r>
                    <m:r>
                      <a:rPr lang="cs-CZ" sz="2800" b="1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cs-CZ" sz="28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6</a:t>
                </a:r>
                <a:r>
                  <a:rPr lang="cs-CZ" altLang="cs-CZ" sz="2800" baseline="30000" dirty="0" smtClean="0">
                    <a:solidFill>
                      <a:prstClr val="black"/>
                    </a:solidFill>
                    <a:latin typeface="Arial" charset="0"/>
                  </a:rPr>
                  <a:t>3 </a:t>
                </a:r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- 5</a:t>
                </a:r>
                <a:r>
                  <a:rPr lang="cs-CZ" altLang="cs-CZ" sz="2800" baseline="30000" dirty="0" smtClean="0">
                    <a:solidFill>
                      <a:prstClr val="black"/>
                    </a:solidFill>
                    <a:latin typeface="Arial" charset="0"/>
                  </a:rPr>
                  <a:t>3</a:t>
                </a:r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=</a:t>
                </a:r>
                <a:endParaRPr lang="cs-CZ" sz="2800" dirty="0"/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40" y="2276872"/>
                <a:ext cx="2763708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4405" t="-14118" b="-305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448936" y="4057908"/>
                <a:ext cx="441989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6</a:t>
                </a:r>
                <a:r>
                  <a:rPr lang="cs-CZ" sz="2800" b="1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28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2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800" b="0" i="0" baseline="30000" dirty="0" smtClean="0">
                        <a:solidFill>
                          <a:prstClr val="black"/>
                        </a:solidFill>
                        <a:latin typeface="Arial" charset="0"/>
                      </a:rPr>
                      <m:t>3</m:t>
                    </m:r>
                    <m:r>
                      <a:rPr lang="cs-CZ" sz="2800" b="1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cs-CZ" sz="28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3</a:t>
                </a:r>
                <a:r>
                  <a:rPr lang="cs-CZ" altLang="cs-CZ" sz="2800" baseline="30000" dirty="0" smtClean="0">
                    <a:solidFill>
                      <a:prstClr val="black"/>
                    </a:solidFill>
                    <a:latin typeface="Arial" charset="0"/>
                  </a:rPr>
                  <a:t>2 </a:t>
                </a:r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– (-2</a:t>
                </a:r>
                <a:r>
                  <a:rPr lang="cs-CZ" altLang="cs-CZ" sz="2800" baseline="30000" dirty="0" smtClean="0">
                    <a:solidFill>
                      <a:prstClr val="black"/>
                    </a:solidFill>
                    <a:latin typeface="Arial" charset="0"/>
                  </a:rPr>
                  <a:t>3 </a:t>
                </a:r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)-5</a:t>
                </a:r>
                <a:r>
                  <a:rPr lang="cs-CZ" altLang="cs-CZ" sz="2800" baseline="30000" dirty="0">
                    <a:solidFill>
                      <a:prstClr val="black"/>
                    </a:solidFill>
                    <a:latin typeface="Arial" charset="0"/>
                  </a:rPr>
                  <a:t>3</a:t>
                </a:r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=</a:t>
                </a:r>
                <a:endParaRPr lang="cs-CZ" sz="2800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936" y="4057908"/>
                <a:ext cx="4419892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2897" t="-14118" b="-305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395536" y="4648927"/>
                <a:ext cx="3384376" cy="727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2400" b="1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400" b="1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2400" b="1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400" b="1" i="1" smtClean="0"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sz="2400" b="1" i="1" smtClean="0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2400" b="1" i="1" smtClean="0"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cs-CZ" sz="2400" b="1" dirty="0" smtClean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b="1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400" b="1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2400" b="1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400" b="1" i="1" smtClean="0">
                                    <a:latin typeface="Cambria Math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cs-CZ" sz="2400" b="1" i="1" smtClean="0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24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cs-CZ" sz="2400" b="1" dirty="0" smtClean="0"/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b="1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400" b="1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2400" b="1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400" b="1" i="1" smtClean="0">
                                    <a:latin typeface="Cambria Math"/>
                                  </a:rPr>
                                  <m:t>𝟒</m:t>
                                </m:r>
                              </m:num>
                              <m:den>
                                <m:r>
                                  <a:rPr lang="cs-CZ" sz="2400" b="1" i="1" smtClean="0">
                                    <a:latin typeface="Cambria Math"/>
                                  </a:rPr>
                                  <m:t>𝟑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24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sz="2400" b="1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sz="2400" b="1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400" b="1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2400" b="1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400" b="1" i="1" smtClean="0">
                                    <a:latin typeface="Cambria Math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cs-CZ" sz="2400" b="1" i="1" smtClean="0">
                                    <a:latin typeface="Cambria Math"/>
                                  </a:rPr>
                                  <m:t>𝟒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2400" b="1" i="1" smtClean="0"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m:rPr>
                        <m:nor/>
                      </m:rPr>
                      <a:rPr lang="cs-CZ" sz="2400" b="1" dirty="0"/>
                      <m:t>=</m:t>
                    </m:r>
                  </m:oMath>
                </a14:m>
                <a:endParaRPr lang="cs-CZ" sz="2400" b="1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648927"/>
                <a:ext cx="3384376" cy="727443"/>
              </a:xfrm>
              <a:prstGeom prst="rect">
                <a:avLst/>
              </a:prstGeom>
              <a:blipFill rotWithShape="1">
                <a:blip r:embed="rId5"/>
                <a:stretch>
                  <a:fillRect b="-672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437144" y="2861647"/>
                <a:ext cx="276370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4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800" b="0" i="0" baseline="30000" dirty="0" smtClean="0">
                        <a:solidFill>
                          <a:prstClr val="black"/>
                        </a:solidFill>
                        <a:latin typeface="Arial" charset="0"/>
                      </a:rPr>
                      <m:t>3</m:t>
                    </m:r>
                    <m:r>
                      <a:rPr lang="cs-CZ" sz="2800" b="1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cs-CZ" sz="28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5</a:t>
                </a:r>
                <a:r>
                  <a:rPr lang="cs-CZ" altLang="cs-CZ" sz="2800" baseline="30000" dirty="0" smtClean="0">
                    <a:solidFill>
                      <a:prstClr val="black"/>
                    </a:solidFill>
                    <a:latin typeface="Arial" charset="0"/>
                  </a:rPr>
                  <a:t>3 </a:t>
                </a:r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- 3</a:t>
                </a:r>
                <a:r>
                  <a:rPr lang="cs-CZ" altLang="cs-CZ" sz="2800" baseline="30000" dirty="0" smtClean="0">
                    <a:solidFill>
                      <a:prstClr val="black"/>
                    </a:solidFill>
                    <a:latin typeface="Arial" charset="0"/>
                  </a:rPr>
                  <a:t>3</a:t>
                </a:r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=</a:t>
                </a:r>
                <a:endParaRPr lang="cs-CZ" sz="2800" dirty="0"/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144" y="2861647"/>
                <a:ext cx="2763708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4636" t="-13953" b="-290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437144" y="3465809"/>
                <a:ext cx="276370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-(-4)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800" b="0" i="0" baseline="30000" dirty="0" smtClean="0">
                        <a:solidFill>
                          <a:prstClr val="black"/>
                        </a:solidFill>
                        <a:latin typeface="Arial" charset="0"/>
                      </a:rPr>
                      <m:t>2</m:t>
                    </m:r>
                    <m:r>
                      <a:rPr lang="cs-CZ" sz="2800" b="1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cs-CZ" sz="28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5</a:t>
                </a:r>
                <a:r>
                  <a:rPr lang="cs-CZ" altLang="cs-CZ" sz="2800" baseline="30000" dirty="0" smtClean="0">
                    <a:solidFill>
                      <a:prstClr val="black"/>
                    </a:solidFill>
                    <a:latin typeface="Arial" charset="0"/>
                  </a:rPr>
                  <a:t>2 </a:t>
                </a:r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- 2</a:t>
                </a:r>
                <a:r>
                  <a:rPr lang="cs-CZ" altLang="cs-CZ" sz="2800" baseline="30000" dirty="0" smtClean="0">
                    <a:solidFill>
                      <a:prstClr val="black"/>
                    </a:solidFill>
                    <a:latin typeface="Arial" charset="0"/>
                  </a:rPr>
                  <a:t>3</a:t>
                </a:r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=</a:t>
                </a:r>
                <a:endParaRPr lang="cs-CZ" sz="2800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144" y="3465809"/>
                <a:ext cx="2763708" cy="523220"/>
              </a:xfrm>
              <a:prstGeom prst="rect">
                <a:avLst/>
              </a:prstGeom>
              <a:blipFill rotWithShape="1">
                <a:blip r:embed="rId7"/>
                <a:stretch>
                  <a:fillRect l="-4636" t="-14118" b="-305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437144" y="1124744"/>
                <a:ext cx="262268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-(-4)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800" b="0" i="0" baseline="30000" dirty="0" smtClean="0">
                        <a:solidFill>
                          <a:prstClr val="black"/>
                        </a:solidFill>
                        <a:latin typeface="Arial" charset="0"/>
                      </a:rPr>
                      <m:t>3</m:t>
                    </m:r>
                    <m:r>
                      <a:rPr lang="cs-CZ" sz="2800" b="1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cs-CZ" sz="28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7</a:t>
                </a:r>
                <a:r>
                  <a:rPr lang="cs-CZ" altLang="cs-CZ" sz="2800" baseline="30000" dirty="0" smtClean="0">
                    <a:solidFill>
                      <a:prstClr val="black"/>
                    </a:solidFill>
                    <a:latin typeface="Arial" charset="0"/>
                  </a:rPr>
                  <a:t>2 </a:t>
                </a:r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- 2</a:t>
                </a:r>
                <a:r>
                  <a:rPr lang="cs-CZ" altLang="cs-CZ" sz="2800" baseline="30000" dirty="0" smtClean="0">
                    <a:solidFill>
                      <a:prstClr val="black"/>
                    </a:solidFill>
                    <a:latin typeface="Arial" charset="0"/>
                  </a:rPr>
                  <a:t>3</a:t>
                </a:r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=</a:t>
                </a:r>
                <a:endParaRPr lang="cs-CZ" sz="2800" dirty="0"/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144" y="1124744"/>
                <a:ext cx="2622688" cy="523220"/>
              </a:xfrm>
              <a:prstGeom prst="rect">
                <a:avLst/>
              </a:prstGeom>
              <a:blipFill rotWithShape="1">
                <a:blip r:embed="rId8"/>
                <a:stretch>
                  <a:fillRect l="-4884" t="-14118" r="-2326" b="-305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/>
              <p:nvPr/>
            </p:nvSpPr>
            <p:spPr>
              <a:xfrm>
                <a:off x="428780" y="620688"/>
                <a:ext cx="385518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(5</a:t>
                </a:r>
                <a:r>
                  <a:rPr lang="cs-CZ" sz="2800" b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28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2)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800" b="0" i="0" baseline="30000" dirty="0" smtClean="0">
                        <a:solidFill>
                          <a:prstClr val="black"/>
                        </a:solidFill>
                        <a:latin typeface="Arial" charset="0"/>
                      </a:rPr>
                      <m:t>3</m:t>
                    </m:r>
                    <m:r>
                      <a:rPr lang="cs-CZ" sz="2800" b="1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cs-CZ" sz="28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5</a:t>
                </a:r>
                <a:r>
                  <a:rPr lang="cs-CZ" altLang="cs-CZ" sz="2800" baseline="30000" dirty="0" smtClean="0">
                    <a:solidFill>
                      <a:prstClr val="black"/>
                    </a:solidFill>
                    <a:latin typeface="Arial" charset="0"/>
                  </a:rPr>
                  <a:t>2 </a:t>
                </a:r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– (-2</a:t>
                </a:r>
                <a:r>
                  <a:rPr lang="cs-CZ" altLang="cs-CZ" sz="2800" baseline="30000" dirty="0" smtClean="0">
                    <a:solidFill>
                      <a:prstClr val="black"/>
                    </a:solidFill>
                    <a:latin typeface="Arial" charset="0"/>
                  </a:rPr>
                  <a:t>3 </a:t>
                </a:r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)-5</a:t>
                </a:r>
                <a:r>
                  <a:rPr lang="cs-CZ" altLang="cs-CZ" sz="2800" baseline="30000" dirty="0">
                    <a:solidFill>
                      <a:prstClr val="black"/>
                    </a:solidFill>
                    <a:latin typeface="Arial" charset="0"/>
                  </a:rPr>
                  <a:t>3</a:t>
                </a:r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=</a:t>
                </a:r>
                <a:endParaRPr lang="cs-CZ" sz="2800" dirty="0"/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780" y="620688"/>
                <a:ext cx="3855188" cy="523220"/>
              </a:xfrm>
              <a:prstGeom prst="rect">
                <a:avLst/>
              </a:prstGeom>
              <a:blipFill rotWithShape="1">
                <a:blip r:embed="rId9"/>
                <a:stretch>
                  <a:fillRect l="-3160" t="-13953" b="-290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395536" y="5445224"/>
                <a:ext cx="2808312" cy="7409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400" b="1" i="1" smtClean="0">
                                <a:latin typeface="Cambria Math"/>
                              </a:rPr>
                              <m:t>𝟓</m:t>
                            </m:r>
                          </m:e>
                          <m:sup>
                            <m:r>
                              <a:rPr lang="cs-CZ" sz="2400" b="1" i="1" smtClean="0"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400" b="1" i="1" smtClean="0">
                                <a:latin typeface="Cambria Math"/>
                              </a:rPr>
                              <m:t>𝟓</m:t>
                            </m:r>
                          </m:e>
                          <m:sup>
                            <m:r>
                              <a:rPr lang="cs-CZ" sz="2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sz="2400" b="1" dirty="0" smtClean="0"/>
                  <a:t>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b="1" i="1"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cs-CZ" sz="24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400" b="1" i="1" smtClean="0">
                                <a:latin typeface="Cambria Math"/>
                              </a:rPr>
                              <m:t>𝟑</m:t>
                            </m:r>
                          </m:num>
                          <m:den>
                            <m:r>
                              <a:rPr lang="cs-CZ" sz="2400" b="1" i="1" smtClean="0">
                                <a:latin typeface="Cambria Math"/>
                              </a:rPr>
                              <m:t>𝟓</m:t>
                            </m:r>
                          </m:den>
                        </m:f>
                      </m:e>
                      <m:sup>
                        <m:r>
                          <a:rPr lang="cs-CZ" sz="2400" b="1" i="1" smtClean="0"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cs-CZ" sz="2400" b="1" dirty="0" smtClean="0"/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b="1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400" b="1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2400" b="1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400" b="1" i="1" smtClean="0">
                                    <a:latin typeface="Cambria Math"/>
                                  </a:rPr>
                                  <m:t>𝟐</m:t>
                                </m:r>
                              </m:num>
                              <m:den>
                                <m:r>
                                  <a:rPr lang="cs-CZ" sz="2400" b="1" i="1" smtClean="0">
                                    <a:latin typeface="Cambria Math"/>
                                  </a:rPr>
                                  <m:t>𝟑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24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sz="24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sz="2400" b="1" i="1"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cs-CZ" sz="2400" b="1" i="1" smtClean="0">
                                <a:latin typeface="Cambria Math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cs-CZ" sz="2400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cs-CZ" sz="24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cs-CZ" sz="2400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d>
                          </m:num>
                          <m:den>
                            <m:r>
                              <a:rPr lang="cs-CZ" sz="2400" b="1" i="1" smtClean="0">
                                <a:latin typeface="Cambria Math"/>
                              </a:rPr>
                              <m:t>𝟒</m:t>
                            </m:r>
                          </m:den>
                        </m:f>
                      </m:e>
                      <m:sup>
                        <m:r>
                          <a:rPr lang="cs-CZ" sz="2400" b="1" i="1" smtClean="0"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m:rPr>
                        <m:nor/>
                      </m:rPr>
                      <a:rPr lang="cs-CZ" sz="2400" b="1" dirty="0"/>
                      <m:t>=</m:t>
                    </m:r>
                  </m:oMath>
                </a14:m>
                <a:endParaRPr lang="cs-CZ" sz="2400" b="1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445224"/>
                <a:ext cx="2808312" cy="740908"/>
              </a:xfrm>
              <a:prstGeom prst="rect">
                <a:avLst/>
              </a:prstGeom>
              <a:blipFill rotWithShape="1">
                <a:blip r:embed="rId10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/>
              <p:cNvSpPr/>
              <p:nvPr/>
            </p:nvSpPr>
            <p:spPr>
              <a:xfrm>
                <a:off x="4112784" y="607130"/>
                <a:ext cx="420363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1</a:t>
                </a:r>
                <a14:m>
                  <m:oMath xmlns:m="http://schemas.openxmlformats.org/officeDocument/2006/math">
                    <m:r>
                      <a:rPr lang="cs-CZ" sz="2800" b="0" i="0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000</m:t>
                    </m:r>
                    <m:r>
                      <a:rPr lang="cs-CZ" sz="2800" b="1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cs-CZ" sz="28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25</a:t>
                </a:r>
                <a:r>
                  <a:rPr lang="cs-CZ" altLang="cs-CZ" sz="2800" baseline="30000" dirty="0" smtClean="0">
                    <a:solidFill>
                      <a:prstClr val="black"/>
                    </a:solidFill>
                    <a:latin typeface="Arial" charset="0"/>
                  </a:rPr>
                  <a:t> </a:t>
                </a:r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+8 -125= </a:t>
                </a:r>
                <a:r>
                  <a:rPr lang="cs-CZ" altLang="cs-CZ" sz="2800" dirty="0" smtClean="0">
                    <a:solidFill>
                      <a:srgbClr val="FF0000"/>
                    </a:solidFill>
                    <a:latin typeface="Arial" charset="0"/>
                  </a:rPr>
                  <a:t>908</a:t>
                </a:r>
                <a:endParaRPr lang="cs-CZ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784" y="607130"/>
                <a:ext cx="4203632" cy="523220"/>
              </a:xfrm>
              <a:prstGeom prst="rect">
                <a:avLst/>
              </a:prstGeom>
              <a:blipFill rotWithShape="1">
                <a:blip r:embed="rId11"/>
                <a:stretch>
                  <a:fillRect l="-3048" t="-14118" b="-305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/>
              <p:cNvSpPr/>
              <p:nvPr/>
            </p:nvSpPr>
            <p:spPr>
              <a:xfrm>
                <a:off x="2915816" y="1120592"/>
                <a:ext cx="280831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6</a:t>
                </a:r>
                <a14:m>
                  <m:oMath xmlns:m="http://schemas.openxmlformats.org/officeDocument/2006/math">
                    <m:r>
                      <a:rPr lang="cs-CZ" sz="2800" b="0" i="0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4</m:t>
                    </m:r>
                    <m:r>
                      <a:rPr lang="cs-CZ" sz="2800" b="1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cs-CZ" sz="28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49</a:t>
                </a:r>
                <a:r>
                  <a:rPr lang="cs-CZ" altLang="cs-CZ" sz="2800" baseline="30000" dirty="0" smtClean="0">
                    <a:solidFill>
                      <a:prstClr val="black"/>
                    </a:solidFill>
                    <a:latin typeface="Arial" charset="0"/>
                  </a:rPr>
                  <a:t> </a:t>
                </a:r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-8 = </a:t>
                </a:r>
                <a:r>
                  <a:rPr lang="cs-CZ" altLang="cs-CZ" sz="2800" dirty="0" smtClean="0">
                    <a:solidFill>
                      <a:srgbClr val="00B050"/>
                    </a:solidFill>
                    <a:latin typeface="Arial" charset="0"/>
                  </a:rPr>
                  <a:t>105</a:t>
                </a:r>
                <a:endParaRPr lang="cs-CZ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1120592"/>
                <a:ext cx="2808312" cy="523220"/>
              </a:xfrm>
              <a:prstGeom prst="rect">
                <a:avLst/>
              </a:prstGeom>
              <a:blipFill rotWithShape="1">
                <a:blip r:embed="rId12"/>
                <a:stretch>
                  <a:fillRect l="-4338" t="-13953" r="-3254" b="-290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2708628" y="1628800"/>
                <a:ext cx="294349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b="0" i="0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4</m:t>
                    </m:r>
                    <m:r>
                      <a:rPr lang="cs-CZ" sz="2800" b="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sz="2800" b="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125</m:t>
                    </m:r>
                  </m:oMath>
                </a14:m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-27 = </a:t>
                </a:r>
                <a:r>
                  <a:rPr lang="cs-CZ" altLang="cs-CZ" sz="2800" dirty="0" smtClean="0">
                    <a:solidFill>
                      <a:srgbClr val="FF0000"/>
                    </a:solidFill>
                    <a:latin typeface="Arial" charset="0"/>
                  </a:rPr>
                  <a:t>473</a:t>
                </a:r>
                <a:endParaRPr lang="cs-CZ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8628" y="1628800"/>
                <a:ext cx="2943492" cy="523220"/>
              </a:xfrm>
              <a:prstGeom prst="rect">
                <a:avLst/>
              </a:prstGeom>
              <a:blipFill rotWithShape="1">
                <a:blip r:embed="rId13"/>
                <a:stretch>
                  <a:fillRect t="-13953" b="-290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2525296" y="2242964"/>
                <a:ext cx="374441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2800" dirty="0">
                    <a:solidFill>
                      <a:prstClr val="black"/>
                    </a:solidFill>
                    <a:latin typeface="Arial" charset="0"/>
                  </a:rPr>
                  <a:t>2</a:t>
                </a:r>
                <a14:m>
                  <m:oMath xmlns:m="http://schemas.openxmlformats.org/officeDocument/2006/math">
                    <m:r>
                      <a:rPr lang="cs-CZ" sz="2800" dirty="0">
                        <a:solidFill>
                          <a:prstClr val="black"/>
                        </a:solidFill>
                        <a:latin typeface="Cambria Math"/>
                      </a:rPr>
                      <m:t>7+ </m:t>
                    </m:r>
                  </m:oMath>
                </a14:m>
                <a:r>
                  <a:rPr lang="cs-CZ" altLang="cs-CZ" sz="2800" dirty="0">
                    <a:solidFill>
                      <a:prstClr val="black"/>
                    </a:solidFill>
                    <a:latin typeface="Arial" charset="0"/>
                  </a:rPr>
                  <a:t>216 - 125=</a:t>
                </a:r>
                <a:r>
                  <a:rPr lang="cs-CZ" altLang="cs-CZ" sz="2800" dirty="0">
                    <a:solidFill>
                      <a:srgbClr val="00B050"/>
                    </a:solidFill>
                    <a:latin typeface="Arial" charset="0"/>
                  </a:rPr>
                  <a:t>118</a:t>
                </a:r>
                <a:endParaRPr lang="cs-CZ" sz="2800" dirty="0">
                  <a:solidFill>
                    <a:srgbClr val="00B05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5296" y="2242964"/>
                <a:ext cx="3744416" cy="523220"/>
              </a:xfrm>
              <a:prstGeom prst="rect">
                <a:avLst/>
              </a:prstGeom>
              <a:blipFill rotWithShape="1">
                <a:blip r:embed="rId14"/>
                <a:stretch>
                  <a:fillRect l="-3257" t="-11628" b="-313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2499008" y="2834719"/>
                <a:ext cx="371559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6</a:t>
                </a:r>
                <a14:m>
                  <m:oMath xmlns:m="http://schemas.openxmlformats.org/officeDocument/2006/math">
                    <m:r>
                      <a:rPr lang="cs-CZ" sz="2800" b="0" i="0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4</m:t>
                    </m:r>
                    <m:r>
                      <a:rPr lang="cs-CZ" sz="2800" b="1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cs-CZ" sz="28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125</a:t>
                </a:r>
                <a:r>
                  <a:rPr lang="cs-CZ" altLang="cs-CZ" sz="2800" baseline="30000" dirty="0" smtClean="0">
                    <a:solidFill>
                      <a:prstClr val="black"/>
                    </a:solidFill>
                    <a:latin typeface="Arial" charset="0"/>
                  </a:rPr>
                  <a:t> </a:t>
                </a:r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- 27=</a:t>
                </a:r>
                <a:r>
                  <a:rPr lang="cs-CZ" altLang="cs-CZ" sz="2800" dirty="0" smtClean="0">
                    <a:solidFill>
                      <a:srgbClr val="FF0000"/>
                    </a:solidFill>
                    <a:latin typeface="Arial" charset="0"/>
                  </a:rPr>
                  <a:t>162</a:t>
                </a:r>
                <a:endParaRPr lang="cs-CZ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008" y="2834719"/>
                <a:ext cx="3715592" cy="523220"/>
              </a:xfrm>
              <a:prstGeom prst="rect">
                <a:avLst/>
              </a:prstGeom>
              <a:blipFill rotWithShape="1">
                <a:blip r:embed="rId15"/>
                <a:stretch>
                  <a:fillRect l="-3448" t="-13953" b="-290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/>
              <p:cNvSpPr/>
              <p:nvPr/>
            </p:nvSpPr>
            <p:spPr>
              <a:xfrm>
                <a:off x="2939068" y="3454121"/>
                <a:ext cx="249702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-16</a:t>
                </a:r>
                <a14:m>
                  <m:oMath xmlns:m="http://schemas.openxmlformats.org/officeDocument/2006/math">
                    <m:r>
                      <a:rPr lang="cs-CZ" sz="2800" b="1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cs-CZ" sz="28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25</a:t>
                </a:r>
                <a:r>
                  <a:rPr lang="cs-CZ" altLang="cs-CZ" sz="2800" baseline="30000" dirty="0" smtClean="0">
                    <a:solidFill>
                      <a:prstClr val="black"/>
                    </a:solidFill>
                    <a:latin typeface="Arial" charset="0"/>
                  </a:rPr>
                  <a:t> </a:t>
                </a:r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- 8=</a:t>
                </a:r>
                <a:r>
                  <a:rPr lang="cs-CZ" altLang="cs-CZ" sz="2800" dirty="0" smtClean="0">
                    <a:solidFill>
                      <a:srgbClr val="00B050"/>
                    </a:solidFill>
                    <a:latin typeface="Arial" charset="0"/>
                  </a:rPr>
                  <a:t>1</a:t>
                </a:r>
                <a:endParaRPr lang="cs-CZ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9068" y="3454121"/>
                <a:ext cx="2497028" cy="523220"/>
              </a:xfrm>
              <a:prstGeom prst="rect">
                <a:avLst/>
              </a:prstGeom>
              <a:blipFill rotWithShape="1">
                <a:blip r:embed="rId16"/>
                <a:stretch>
                  <a:fillRect l="-4878" t="-14118" b="-305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/>
              <p:cNvSpPr/>
              <p:nvPr/>
            </p:nvSpPr>
            <p:spPr>
              <a:xfrm>
                <a:off x="3947180" y="4012684"/>
                <a:ext cx="336112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4</a:t>
                </a:r>
                <a14:m>
                  <m:oMath xmlns:m="http://schemas.openxmlformats.org/officeDocument/2006/math">
                    <m:r>
                      <a:rPr lang="cs-CZ" sz="2800" b="0" i="0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8</m:t>
                    </m:r>
                    <m:r>
                      <a:rPr lang="cs-CZ" sz="2800" b="1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cs-CZ" sz="28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9</a:t>
                </a:r>
                <a:r>
                  <a:rPr lang="cs-CZ" altLang="cs-CZ" sz="2800" baseline="30000" dirty="0" smtClean="0">
                    <a:solidFill>
                      <a:prstClr val="black"/>
                    </a:solidFill>
                    <a:latin typeface="Arial" charset="0"/>
                  </a:rPr>
                  <a:t> </a:t>
                </a:r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+ 8-125= </a:t>
                </a:r>
                <a:r>
                  <a:rPr lang="cs-CZ" altLang="cs-CZ" sz="2800" dirty="0" smtClean="0">
                    <a:solidFill>
                      <a:srgbClr val="FF0000"/>
                    </a:solidFill>
                    <a:latin typeface="Arial" charset="0"/>
                  </a:rPr>
                  <a:t>-60</a:t>
                </a:r>
                <a:endParaRPr lang="cs-CZ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Obdélní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180" y="4012684"/>
                <a:ext cx="3361124" cy="523220"/>
              </a:xfrm>
              <a:prstGeom prst="rect">
                <a:avLst/>
              </a:prstGeom>
              <a:blipFill rotWithShape="1">
                <a:blip r:embed="rId17"/>
                <a:stretch>
                  <a:fillRect l="-3811" t="-13953" r="-1815" b="-290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/>
              <p:cNvSpPr/>
              <p:nvPr/>
            </p:nvSpPr>
            <p:spPr>
              <a:xfrm>
                <a:off x="3591312" y="4739721"/>
                <a:ext cx="5157152" cy="6769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1" i="0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cs-CZ" sz="2000" b="1" i="0" smtClean="0">
                              <a:latin typeface="Cambria Math"/>
                            </a:rPr>
                            <m:t>𝟖</m:t>
                          </m:r>
                        </m:den>
                      </m:f>
                      <m:r>
                        <a:rPr lang="cs-CZ" sz="2000" b="1" i="0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cs-CZ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1" i="0" smtClean="0">
                              <a:latin typeface="Cambria Math"/>
                            </a:rPr>
                            <m:t>𝟗</m:t>
                          </m:r>
                        </m:num>
                        <m:den>
                          <m:r>
                            <a:rPr lang="cs-CZ" sz="2000" b="1" i="0" smtClean="0"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cs-CZ" sz="2000" b="1" i="0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1" i="0" smtClean="0">
                              <a:latin typeface="Cambria Math"/>
                            </a:rPr>
                            <m:t>𝟏𝟔</m:t>
                          </m:r>
                        </m:num>
                        <m:den>
                          <m:r>
                            <a:rPr lang="cs-CZ" sz="2000" b="1" i="0" smtClean="0">
                              <a:latin typeface="Cambria Math"/>
                            </a:rPr>
                            <m:t>𝟗</m:t>
                          </m:r>
                        </m:den>
                      </m:f>
                      <m:r>
                        <a:rPr lang="cs-CZ" sz="2000" b="1" i="0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sz="20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000" b="1" i="0" smtClean="0">
                              <a:latin typeface="Cambria Math"/>
                              <a:ea typeface="Cambria Math"/>
                            </a:rPr>
                            <m:t>𝟐𝟕</m:t>
                          </m:r>
                        </m:num>
                        <m:den>
                          <m:r>
                            <a:rPr lang="cs-CZ" sz="2000" b="1" i="0" smtClean="0">
                              <a:latin typeface="Cambria Math"/>
                              <a:ea typeface="Cambria Math"/>
                            </a:rPr>
                            <m:t>𝟔𝟒</m:t>
                          </m:r>
                        </m:den>
                      </m:f>
                      <m:r>
                        <a:rPr lang="cs-CZ" sz="2000" b="1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0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cs-CZ" sz="2000" b="1" i="1" smtClean="0">
                              <a:latin typeface="Cambria Math"/>
                              <a:ea typeface="Cambria Math"/>
                            </a:rPr>
                            <m:t>𝟖</m:t>
                          </m:r>
                        </m:den>
                      </m:f>
                      <m:r>
                        <a:rPr lang="cs-CZ" sz="2000" b="1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cs-CZ" sz="20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000" b="1" i="1" smtClean="0">
                              <a:latin typeface="Cambria Math"/>
                              <a:ea typeface="Cambria Math"/>
                            </a:rPr>
                            <m:t>𝟏𝟖</m:t>
                          </m:r>
                        </m:num>
                        <m:den>
                          <m:r>
                            <a:rPr lang="cs-CZ" sz="2000" b="1" i="1" smtClean="0">
                              <a:latin typeface="Cambria Math"/>
                              <a:ea typeface="Cambria Math"/>
                            </a:rPr>
                            <m:t>𝟖</m:t>
                          </m:r>
                        </m:den>
                      </m:f>
                      <m:r>
                        <a:rPr lang="cs-CZ" sz="2000" b="1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cs-CZ" sz="20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000" b="1" i="1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num>
                        <m:den>
                          <m:r>
                            <a:rPr lang="cs-CZ" sz="2000" b="1" i="1" smtClean="0">
                              <a:latin typeface="Cambria Math"/>
                              <a:ea typeface="Cambria Math"/>
                            </a:rPr>
                            <m:t>𝟒</m:t>
                          </m:r>
                        </m:den>
                      </m:f>
                      <m:r>
                        <a:rPr lang="cs-CZ" sz="2000" b="1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000" b="1" i="1" smtClean="0">
                              <a:latin typeface="Cambria Math"/>
                              <a:ea typeface="Cambria Math"/>
                            </a:rPr>
                            <m:t>𝟏𝟑</m:t>
                          </m:r>
                        </m:num>
                        <m:den>
                          <m:r>
                            <a:rPr lang="cs-CZ" sz="2000" b="1" i="1" smtClean="0">
                              <a:latin typeface="Cambria Math"/>
                              <a:ea typeface="Cambria Math"/>
                            </a:rPr>
                            <m:t>𝟖</m:t>
                          </m:r>
                        </m:den>
                      </m:f>
                      <m:r>
                        <a:rPr lang="cs-CZ" sz="20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2000" b="1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  <m:f>
                        <m:fPr>
                          <m:ctrlPr>
                            <a:rPr lang="cs-CZ" sz="2000" b="1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000" b="1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𝟓</m:t>
                          </m:r>
                        </m:num>
                        <m:den>
                          <m:r>
                            <a:rPr lang="cs-CZ" sz="2000" b="1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cs-CZ" sz="2000" b="1" dirty="0">
                  <a:solidFill>
                    <a:srgbClr val="00B05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1312" y="4739721"/>
                <a:ext cx="5157152" cy="67691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2939068" y="5497353"/>
                <a:ext cx="4657268" cy="12741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1" i="0" smtClean="0">
                              <a:latin typeface="Cambria Math"/>
                            </a:rPr>
                            <m:t>𝟏𝟐𝟓</m:t>
                          </m:r>
                        </m:num>
                        <m:den>
                          <m:r>
                            <a:rPr lang="cs-CZ" sz="2000" b="1" i="0" smtClean="0">
                              <a:latin typeface="Cambria Math"/>
                            </a:rPr>
                            <m:t>𝟐𝟓</m:t>
                          </m:r>
                        </m:den>
                      </m:f>
                      <m:r>
                        <a:rPr lang="cs-CZ" sz="2000" b="1" i="0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1" i="0" smtClean="0">
                              <a:latin typeface="Cambria Math"/>
                            </a:rPr>
                            <m:t>𝟐𝟕</m:t>
                          </m:r>
                        </m:num>
                        <m:den>
                          <m:r>
                            <a:rPr lang="cs-CZ" sz="2000" b="1" i="0" smtClean="0">
                              <a:latin typeface="Cambria Math"/>
                            </a:rPr>
                            <m:t>𝟓</m:t>
                          </m:r>
                        </m:den>
                      </m:f>
                      <m:r>
                        <a:rPr lang="cs-CZ" sz="2000" b="1" i="0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1" i="0" smtClean="0">
                              <a:latin typeface="Cambria Math"/>
                            </a:rPr>
                            <m:t>𝟏𝟔</m:t>
                          </m:r>
                        </m:num>
                        <m:den>
                          <m:r>
                            <a:rPr lang="cs-CZ" sz="2000" b="1" i="0" smtClean="0">
                              <a:latin typeface="Cambria Math"/>
                            </a:rPr>
                            <m:t>𝟗</m:t>
                          </m:r>
                        </m:den>
                      </m:f>
                      <m:r>
                        <a:rPr lang="cs-CZ" sz="2000" b="1" i="0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sz="20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sz="20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2000" b="1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cs-CZ" sz="2000" b="1" i="1" smtClean="0">
                                  <a:latin typeface="Cambria Math"/>
                                  <a:ea typeface="Cambria Math"/>
                                </a:rPr>
                                <m:t>𝟐𝟕</m:t>
                              </m:r>
                            </m:e>
                          </m:d>
                        </m:num>
                        <m:den>
                          <m:r>
                            <a:rPr lang="cs-CZ" sz="2000" b="1" i="0" smtClean="0">
                              <a:latin typeface="Cambria Math"/>
                              <a:ea typeface="Cambria Math"/>
                            </a:rPr>
                            <m:t>𝟒</m:t>
                          </m:r>
                        </m:den>
                      </m:f>
                      <m:r>
                        <a:rPr lang="cs-CZ" sz="2000" b="1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000" b="1" i="1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</m:num>
                        <m:den>
                          <m:r>
                            <a:rPr lang="cs-CZ" sz="20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den>
                      </m:f>
                      <m:r>
                        <a:rPr lang="cs-CZ" sz="2000" b="1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cs-CZ" sz="20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000" b="1" i="1" smtClean="0">
                              <a:latin typeface="Cambria Math"/>
                              <a:ea typeface="Cambria Math"/>
                            </a:rPr>
                            <m:t>𝟐𝟕</m:t>
                          </m:r>
                        </m:num>
                        <m:den>
                          <m:r>
                            <a:rPr lang="cs-CZ" sz="2000" b="1" i="1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</m:den>
                      </m:f>
                      <m:r>
                        <a:rPr lang="cs-CZ" sz="2000" b="1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cs-CZ" sz="20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000" b="1" i="1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num>
                        <m:den>
                          <m:r>
                            <a:rPr lang="cs-CZ" sz="20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den>
                      </m:f>
                      <m:r>
                        <a:rPr lang="cs-CZ" sz="2000" b="1" i="1" smtClean="0">
                          <a:latin typeface="Cambria Math"/>
                          <a:ea typeface="Cambria Math"/>
                        </a:rPr>
                        <m:t>==</m:t>
                      </m:r>
                      <m:f>
                        <m:fPr>
                          <m:ctrlPr>
                            <a:rPr lang="cs-CZ" sz="20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000" b="1" i="1" smtClean="0">
                              <a:latin typeface="Cambria Math"/>
                              <a:ea typeface="Cambria Math"/>
                            </a:rPr>
                            <m:t>𝟐𝟓</m:t>
                          </m:r>
                        </m:num>
                        <m:den>
                          <m:r>
                            <a:rPr lang="cs-CZ" sz="2000" b="1" i="1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</m:den>
                      </m:f>
                      <m:r>
                        <a:rPr lang="cs-CZ" sz="2000" b="1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cs-CZ" sz="20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000" b="1" i="1" smtClean="0">
                              <a:latin typeface="Cambria Math"/>
                              <a:ea typeface="Cambria Math"/>
                            </a:rPr>
                            <m:t>𝟐𝟕</m:t>
                          </m:r>
                        </m:num>
                        <m:den>
                          <m:r>
                            <a:rPr lang="cs-CZ" sz="2000" b="1" i="1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</m:den>
                      </m:f>
                      <m:r>
                        <a:rPr lang="cs-CZ" sz="2000" b="1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cs-CZ" sz="20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000" b="1" i="1" smtClean="0">
                              <a:latin typeface="Cambria Math"/>
                              <a:ea typeface="Cambria Math"/>
                            </a:rPr>
                            <m:t>𝟏𝟓</m:t>
                          </m:r>
                        </m:num>
                        <m:den>
                          <m:r>
                            <a:rPr lang="cs-CZ" sz="2000" b="1" i="1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</m:den>
                      </m:f>
                      <m:r>
                        <a:rPr lang="cs-CZ" sz="2000" b="1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000" b="1" i="1" smtClean="0">
                              <a:latin typeface="Cambria Math"/>
                              <a:ea typeface="Cambria Math"/>
                            </a:rPr>
                            <m:t>𝟏𝟑</m:t>
                          </m:r>
                        </m:num>
                        <m:den>
                          <m:r>
                            <a:rPr lang="cs-CZ" sz="2000" b="1" i="1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</m:den>
                      </m:f>
                      <m:r>
                        <a:rPr lang="cs-CZ" sz="20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2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f>
                        <m:fPr>
                          <m:ctrlPr>
                            <a:rPr lang="cs-CZ" sz="2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num>
                        <m:den>
                          <m:r>
                            <a:rPr lang="cs-CZ" sz="2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cs-CZ" sz="2000" b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9068" y="5497353"/>
                <a:ext cx="4657268" cy="1274131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049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3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1224136"/>
          </a:xfrm>
        </p:spPr>
        <p:txBody>
          <a:bodyPr>
            <a:normAutofit/>
          </a:bodyPr>
          <a:lstStyle/>
          <a:p>
            <a:pPr algn="l"/>
            <a:r>
              <a:rPr lang="cs-CZ" sz="2400" dirty="0" smtClean="0"/>
              <a:t>Do které nádrže tvaru krychle se vejde 30 hl benzínu, jestliže první nádrž má hranu dlouhou 3,5 m a hrana druhé nádrže je 2,8 m? Která nádrž má větší objem a o kolik litrů?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467544" y="191683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dirty="0"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Krychle 2"/>
          <p:cNvSpPr/>
          <p:nvPr/>
        </p:nvSpPr>
        <p:spPr>
          <a:xfrm>
            <a:off x="3416484" y="1916832"/>
            <a:ext cx="1296144" cy="13681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82316" y="1412776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1. nádrž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04940" y="1412776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2. nádrž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683568" y="2026911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a = 3,5 m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670188" y="1910398"/>
            <a:ext cx="1983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a = 2,8 m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5671688" y="3234080"/>
                <a:ext cx="1800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 smtClean="0"/>
                  <a:t>V = </a:t>
                </a:r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2,8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800" b="0" i="0" baseline="30000" dirty="0" smtClean="0">
                        <a:solidFill>
                          <a:prstClr val="black"/>
                        </a:solidFill>
                        <a:latin typeface="Arial" charset="0"/>
                      </a:rPr>
                      <m:t>3</m:t>
                    </m:r>
                  </m:oMath>
                </a14:m>
                <a:r>
                  <a:rPr lang="cs-CZ" sz="2800" dirty="0" smtClean="0"/>
                  <a:t> </a:t>
                </a:r>
                <a:endParaRPr lang="cs-CZ" sz="2800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1688" y="3234080"/>
                <a:ext cx="1800200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6757" t="-14118" b="-341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657828" y="2591326"/>
                <a:ext cx="13681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 smtClean="0"/>
                  <a:t>V = </a:t>
                </a:r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a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800" b="0" i="0" baseline="30000" dirty="0" smtClean="0">
                        <a:solidFill>
                          <a:prstClr val="black"/>
                        </a:solidFill>
                        <a:latin typeface="Arial" charset="0"/>
                      </a:rPr>
                      <m:t>3</m:t>
                    </m:r>
                  </m:oMath>
                </a14:m>
                <a:r>
                  <a:rPr lang="cs-CZ" sz="2800" dirty="0" smtClean="0"/>
                  <a:t> </a:t>
                </a:r>
                <a:endParaRPr lang="cs-CZ" sz="28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828" y="2591326"/>
                <a:ext cx="1368152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9375" t="-13953" b="-325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5704940" y="2446586"/>
                <a:ext cx="13681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 smtClean="0"/>
                  <a:t>V = </a:t>
                </a:r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a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800" b="0" i="0" baseline="30000" dirty="0" smtClean="0">
                        <a:solidFill>
                          <a:prstClr val="black"/>
                        </a:solidFill>
                        <a:latin typeface="Arial" charset="0"/>
                      </a:rPr>
                      <m:t>3</m:t>
                    </m:r>
                  </m:oMath>
                </a14:m>
                <a:r>
                  <a:rPr lang="cs-CZ" sz="2800" dirty="0" smtClean="0"/>
                  <a:t> </a:t>
                </a:r>
                <a:endParaRPr lang="cs-CZ" sz="2800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4940" y="2446586"/>
                <a:ext cx="1368152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9375" t="-13953" b="-325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657828" y="3234080"/>
                <a:ext cx="1800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 smtClean="0"/>
                  <a:t>V = </a:t>
                </a:r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3,5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800" b="0" i="0" baseline="30000" dirty="0" smtClean="0">
                        <a:solidFill>
                          <a:prstClr val="black"/>
                        </a:solidFill>
                        <a:latin typeface="Arial" charset="0"/>
                      </a:rPr>
                      <m:t>3</m:t>
                    </m:r>
                  </m:oMath>
                </a14:m>
                <a:r>
                  <a:rPr lang="cs-CZ" sz="2800" dirty="0" smtClean="0"/>
                  <a:t> </a:t>
                </a:r>
                <a:endParaRPr lang="cs-CZ" sz="2800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828" y="3234080"/>
                <a:ext cx="1800200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7119" t="-14118" b="-341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643000" y="4112679"/>
                <a:ext cx="276204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 smtClean="0"/>
                  <a:t>V = </a:t>
                </a:r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42,875</a:t>
                </a:r>
                <a:r>
                  <a:rPr lang="cs-CZ" sz="2800" dirty="0" smtClean="0"/>
                  <a:t> </a:t>
                </a:r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m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800" baseline="30000" dirty="0">
                        <a:solidFill>
                          <a:prstClr val="black"/>
                        </a:solidFill>
                        <a:latin typeface="Arial" charset="0"/>
                      </a:rPr>
                      <m:t>3</m:t>
                    </m:r>
                  </m:oMath>
                </a14:m>
                <a:r>
                  <a:rPr lang="cs-CZ" sz="2800" dirty="0" smtClean="0"/>
                  <a:t> =</a:t>
                </a:r>
              </a:p>
              <a:p>
                <a:r>
                  <a:rPr lang="cs-CZ" sz="2800" dirty="0" smtClean="0"/>
                  <a:t>= </a:t>
                </a:r>
                <a:r>
                  <a:rPr lang="cs-CZ" sz="2800" dirty="0" smtClean="0">
                    <a:solidFill>
                      <a:srgbClr val="FF0000"/>
                    </a:solidFill>
                  </a:rPr>
                  <a:t>428,75 hl</a:t>
                </a:r>
                <a:endParaRPr lang="cs-CZ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000" y="4112679"/>
                <a:ext cx="2762044" cy="954107"/>
              </a:xfrm>
              <a:prstGeom prst="rect">
                <a:avLst/>
              </a:prstGeom>
              <a:blipFill rotWithShape="1">
                <a:blip r:embed="rId6"/>
                <a:stretch>
                  <a:fillRect l="-4405" t="-7692" b="-1794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5627192" y="3933056"/>
                <a:ext cx="271673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 smtClean="0"/>
                  <a:t>V = </a:t>
                </a:r>
                <a:r>
                  <a:rPr lang="cs-CZ" altLang="cs-CZ" sz="2800" dirty="0" smtClean="0">
                    <a:solidFill>
                      <a:prstClr val="black"/>
                    </a:solidFill>
                    <a:latin typeface="Arial" charset="0"/>
                  </a:rPr>
                  <a:t>21,952 m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800" b="0" i="0" baseline="30000" dirty="0" smtClean="0">
                        <a:solidFill>
                          <a:prstClr val="black"/>
                        </a:solidFill>
                        <a:latin typeface="Arial" charset="0"/>
                      </a:rPr>
                      <m:t>3</m:t>
                    </m:r>
                    <m:r>
                      <m:rPr>
                        <m:nor/>
                      </m:rPr>
                      <a:rPr lang="cs-CZ" sz="2800" dirty="0"/>
                      <m:t>=</m:t>
                    </m:r>
                  </m:oMath>
                </a14:m>
                <a:endParaRPr lang="cs-CZ" sz="2800" dirty="0" smtClean="0"/>
              </a:p>
              <a:p>
                <a:r>
                  <a:rPr lang="cs-CZ" sz="2800" dirty="0" smtClean="0"/>
                  <a:t>= </a:t>
                </a:r>
                <a:r>
                  <a:rPr lang="cs-CZ" sz="2800" dirty="0" smtClean="0">
                    <a:solidFill>
                      <a:srgbClr val="FF0000"/>
                    </a:solidFill>
                  </a:rPr>
                  <a:t>219,52 hl</a:t>
                </a:r>
                <a:endParaRPr lang="cs-CZ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192" y="3933056"/>
                <a:ext cx="2716736" cy="954107"/>
              </a:xfrm>
              <a:prstGeom prst="rect">
                <a:avLst/>
              </a:prstGeom>
              <a:blipFill rotWithShape="1">
                <a:blip r:embed="rId7"/>
                <a:stretch>
                  <a:fillRect l="-4484" t="-7643" b="-171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ovéPole 14"/>
          <p:cNvSpPr txBox="1"/>
          <p:nvPr/>
        </p:nvSpPr>
        <p:spPr>
          <a:xfrm>
            <a:off x="467544" y="5301208"/>
            <a:ext cx="8195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30 hl se vejde do obou nádob, první je o 20 923 l větší.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8997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467544" y="1916832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i="1" dirty="0">
                <a:latin typeface="Courier New"/>
              </a:rPr>
              <a:t>ODVÁRKO, O., KADLEČEK, J. MATEMATIKA pro 8. ročník základní školy 1: Prometheus, 1998. ISBN 978-80-7196-148-2.</a:t>
            </a:r>
            <a:r>
              <a:rPr lang="cs-CZ" i="1" dirty="0">
                <a:solidFill>
                  <a:srgbClr val="000000"/>
                </a:solidFill>
                <a:latin typeface="Courier New"/>
              </a:rPr>
              <a:t> s. </a:t>
            </a:r>
            <a:r>
              <a:rPr lang="cs-CZ" i="1" dirty="0" smtClean="0">
                <a:solidFill>
                  <a:srgbClr val="000000"/>
                </a:solidFill>
                <a:latin typeface="Courier New"/>
              </a:rPr>
              <a:t>34-38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i="1" dirty="0">
                <a:latin typeface="Courier New"/>
              </a:rPr>
              <a:t>COUFALOVÁ, J. MATEMATIKA pro 8. ročník základní školy 1: Fortuna, 2007. ISBN 978-80-7168-994-2. s. </a:t>
            </a:r>
            <a:r>
              <a:rPr lang="cs-CZ" i="1" dirty="0" smtClean="0">
                <a:latin typeface="Courier New"/>
              </a:rPr>
              <a:t>62</a:t>
            </a:r>
            <a:endParaRPr lang="cs-CZ" i="1" dirty="0"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dirty="0"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97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bg1"/>
            </a:gs>
            <a:gs pos="36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055513"/>
              </p:ext>
            </p:extLst>
          </p:nvPr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Eva </a:t>
                      </a:r>
                      <a:r>
                        <a:rPr lang="cs-CZ" sz="1600" i="1" dirty="0" err="1" smtClean="0">
                          <a:latin typeface="Courier New" pitchFamily="49" charset="0"/>
                          <a:cs typeface="Courier New" pitchFamily="49" charset="0"/>
                        </a:rPr>
                        <a:t>Ehlerová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8.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Číslo a proměnná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Třetí mocnina</a:t>
                      </a:r>
                      <a:r>
                        <a:rPr lang="cs-CZ" sz="1600" i="1" kern="1200" baseline="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endParaRPr lang="cs-CZ" sz="1600" i="1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VY_32_INOVACE_22.05.EHL.MA.8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19. 10. 2013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80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Třetí mocnina čísla </a:t>
            </a:r>
            <a:r>
              <a:rPr lang="cs-CZ" sz="3600" dirty="0" smtClean="0">
                <a:latin typeface="Monotype Corsiva" panose="03010101010201010101" pitchFamily="66" charset="0"/>
              </a:rPr>
              <a:t>a</a:t>
            </a:r>
            <a:r>
              <a:rPr lang="cs-CZ" dirty="0" smtClean="0"/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součin </a:t>
            </a:r>
            <a:r>
              <a:rPr lang="cs-CZ" sz="3600" dirty="0" smtClean="0">
                <a:latin typeface="Monotype Corsiva" panose="03010101010201010101" pitchFamily="66" charset="0"/>
              </a:rPr>
              <a:t>a </a:t>
            </a:r>
            <a:r>
              <a:rPr lang="cs-CZ" sz="3600" dirty="0">
                <a:solidFill>
                  <a:prstClr val="black"/>
                </a:solidFill>
                <a:latin typeface="Monotype Corsiva" panose="03010101010201010101" pitchFamily="66" charset="0"/>
              </a:rPr>
              <a:t>∙ </a:t>
            </a:r>
            <a:r>
              <a:rPr lang="cs-CZ" sz="3600" dirty="0" smtClean="0">
                <a:solidFill>
                  <a:prstClr val="black"/>
                </a:solidFill>
                <a:latin typeface="Monotype Corsiva" panose="03010101010201010101" pitchFamily="66" charset="0"/>
              </a:rPr>
              <a:t>a</a:t>
            </a:r>
            <a:r>
              <a:rPr lang="cs-CZ" sz="3600" dirty="0">
                <a:solidFill>
                  <a:prstClr val="black"/>
                </a:solidFill>
                <a:latin typeface="Monotype Corsiva" panose="03010101010201010101" pitchFamily="66" charset="0"/>
              </a:rPr>
              <a:t> </a:t>
            </a:r>
            <a:r>
              <a:rPr lang="cs-CZ" sz="3600" dirty="0" smtClean="0">
                <a:solidFill>
                  <a:prstClr val="black"/>
                </a:solidFill>
                <a:latin typeface="Monotype Corsiva" panose="03010101010201010101" pitchFamily="66" charset="0"/>
              </a:rPr>
              <a:t>∙ a</a:t>
            </a:r>
            <a:endParaRPr lang="cs-CZ" sz="3600" dirty="0">
              <a:latin typeface="Monotype Corsiva" panose="03010101010201010101" pitchFamily="66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67544" y="332656"/>
            <a:ext cx="8280920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prstClr val="black"/>
                </a:solidFill>
              </a:rPr>
              <a:t>Třetí </a:t>
            </a:r>
            <a:r>
              <a:rPr lang="cs-CZ" sz="4400" dirty="0">
                <a:solidFill>
                  <a:prstClr val="black"/>
                </a:solidFill>
              </a:rPr>
              <a:t>mocnina</a:t>
            </a:r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2771800" y="2276872"/>
            <a:ext cx="3672408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>
                <a:solidFill>
                  <a:prstClr val="black"/>
                </a:solidFill>
                <a:latin typeface="Monotype Corsiva" panose="03010101010201010101" pitchFamily="66" charset="0"/>
              </a:rPr>
              <a:t>a </a:t>
            </a:r>
            <a:r>
              <a:rPr lang="cs-CZ" sz="4800" baseline="30000" dirty="0" smtClean="0">
                <a:solidFill>
                  <a:prstClr val="black"/>
                </a:solidFill>
                <a:latin typeface="Monotype Corsiva" panose="03010101010201010101" pitchFamily="66" charset="0"/>
              </a:rPr>
              <a:t>3</a:t>
            </a:r>
            <a:r>
              <a:rPr lang="cs-CZ" sz="4800" dirty="0" smtClean="0">
                <a:solidFill>
                  <a:prstClr val="black"/>
                </a:solidFill>
                <a:latin typeface="Monotype Corsiva" panose="03010101010201010101" pitchFamily="66" charset="0"/>
              </a:rPr>
              <a:t>= a </a:t>
            </a:r>
            <a:r>
              <a:rPr lang="cs-CZ" sz="4800" dirty="0">
                <a:solidFill>
                  <a:prstClr val="black"/>
                </a:solidFill>
                <a:latin typeface="Monotype Corsiva" panose="03010101010201010101" pitchFamily="66" charset="0"/>
              </a:rPr>
              <a:t>∙ a </a:t>
            </a:r>
            <a:r>
              <a:rPr lang="cs-CZ" sz="4800" dirty="0" smtClean="0">
                <a:solidFill>
                  <a:prstClr val="black"/>
                </a:solidFill>
                <a:latin typeface="Monotype Corsiva" panose="03010101010201010101" pitchFamily="66" charset="0"/>
              </a:rPr>
              <a:t>∙a</a:t>
            </a:r>
            <a:endParaRPr lang="cs-CZ" sz="4800" dirty="0"/>
          </a:p>
        </p:txBody>
      </p:sp>
      <p:sp>
        <p:nvSpPr>
          <p:cNvPr id="6" name="Zaoblený obdélník 5"/>
          <p:cNvSpPr/>
          <p:nvPr/>
        </p:nvSpPr>
        <p:spPr>
          <a:xfrm>
            <a:off x="467544" y="4797152"/>
            <a:ext cx="2376264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třetí mocnina čísla </a:t>
            </a:r>
            <a:r>
              <a:rPr lang="cs-CZ" sz="2800" dirty="0" smtClean="0">
                <a:solidFill>
                  <a:prstClr val="black"/>
                </a:solidFill>
                <a:latin typeface="Monotype Corsiva" panose="03010101010201010101" pitchFamily="66" charset="0"/>
              </a:rPr>
              <a:t>a</a:t>
            </a:r>
            <a:endParaRPr lang="cs-CZ" sz="2800" dirty="0"/>
          </a:p>
        </p:txBody>
      </p:sp>
      <p:sp>
        <p:nvSpPr>
          <p:cNvPr id="7" name="Zaoblený obdélník 6"/>
          <p:cNvSpPr/>
          <p:nvPr/>
        </p:nvSpPr>
        <p:spPr>
          <a:xfrm>
            <a:off x="3419872" y="4797152"/>
            <a:ext cx="2376264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2800" dirty="0" smtClean="0">
                <a:solidFill>
                  <a:prstClr val="black"/>
                </a:solidFill>
                <a:latin typeface="Monotype Corsiva" panose="03010101010201010101" pitchFamily="66" charset="0"/>
              </a:rPr>
              <a:t>a </a:t>
            </a:r>
            <a:r>
              <a:rPr lang="cs-CZ" altLang="cs-C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mocniny</a:t>
            </a:r>
            <a:endParaRPr lang="cs-CZ" altLang="cs-CZ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6351582" y="4797152"/>
            <a:ext cx="2376264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mocnitel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(exponent)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3405010" y="3356992"/>
            <a:ext cx="2376264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dirty="0">
                <a:solidFill>
                  <a:prstClr val="black"/>
                </a:solidFill>
                <a:latin typeface="Monotype Corsiva" panose="03010101010201010101" pitchFamily="66" charset="0"/>
              </a:rPr>
              <a:t>a </a:t>
            </a:r>
            <a:r>
              <a:rPr lang="cs-CZ" sz="8000" baseline="30000" dirty="0" smtClean="0">
                <a:solidFill>
                  <a:prstClr val="black"/>
                </a:solidFill>
                <a:latin typeface="Monotype Corsiva" panose="03010101010201010101" pitchFamily="66" charset="0"/>
              </a:rPr>
              <a:t>3</a:t>
            </a:r>
            <a:endParaRPr lang="cs-CZ" sz="8000" dirty="0"/>
          </a:p>
        </p:txBody>
      </p:sp>
      <p:sp>
        <p:nvSpPr>
          <p:cNvPr id="12" name="Zahnutá šipka doprava 11"/>
          <p:cNvSpPr/>
          <p:nvPr/>
        </p:nvSpPr>
        <p:spPr>
          <a:xfrm rot="3604994">
            <a:off x="2083117" y="2914052"/>
            <a:ext cx="485303" cy="2232248"/>
          </a:xfrm>
          <a:prstGeom prst="curved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405010" y="3356992"/>
            <a:ext cx="2376264" cy="936104"/>
          </a:xfrm>
          <a:prstGeom prst="roundRect">
            <a:avLst/>
          </a:prstGeom>
          <a:solidFill>
            <a:srgbClr val="F5F874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dirty="0">
                <a:solidFill>
                  <a:prstClr val="black"/>
                </a:solidFill>
                <a:latin typeface="Monotype Corsiva" panose="03010101010201010101" pitchFamily="66" charset="0"/>
              </a:rPr>
              <a:t>a </a:t>
            </a:r>
            <a:r>
              <a:rPr lang="cs-CZ" sz="8000" baseline="30000" dirty="0" smtClean="0">
                <a:solidFill>
                  <a:prstClr val="black"/>
                </a:solidFill>
                <a:latin typeface="Monotype Corsiva" panose="03010101010201010101" pitchFamily="66" charset="0"/>
              </a:rPr>
              <a:t>3</a:t>
            </a:r>
            <a:endParaRPr lang="cs-CZ" sz="8000" dirty="0"/>
          </a:p>
        </p:txBody>
      </p:sp>
      <p:sp>
        <p:nvSpPr>
          <p:cNvPr id="13" name="Zahnutá šipka doprava 12"/>
          <p:cNvSpPr/>
          <p:nvPr/>
        </p:nvSpPr>
        <p:spPr>
          <a:xfrm rot="398754">
            <a:off x="3531256" y="3917041"/>
            <a:ext cx="460589" cy="1615848"/>
          </a:xfrm>
          <a:prstGeom prst="curved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Zahnutá šipka doprava 13"/>
          <p:cNvSpPr/>
          <p:nvPr/>
        </p:nvSpPr>
        <p:spPr>
          <a:xfrm rot="6890613" flipV="1">
            <a:off x="6497171" y="2221484"/>
            <a:ext cx="492011" cy="334866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22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5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1299" y="6093296"/>
            <a:ext cx="1152128" cy="5760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dirty="0" smtClean="0">
                <a:latin typeface="Arial" charset="0"/>
              </a:rPr>
              <a:t> </a:t>
            </a:r>
            <a:endParaRPr lang="cs-CZ" altLang="cs-CZ" baseline="30000" dirty="0">
              <a:latin typeface="Arial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/>
            <a:r>
              <a:rPr lang="cs-CZ" altLang="cs-CZ" dirty="0">
                <a:solidFill>
                  <a:schemeClr val="tx1"/>
                </a:solidFill>
                <a:latin typeface="Arial" charset="0"/>
              </a:rPr>
              <a:t>Určete </a:t>
            </a:r>
            <a:r>
              <a:rPr lang="cs-CZ" altLang="cs-CZ" dirty="0" smtClean="0">
                <a:solidFill>
                  <a:schemeClr val="tx1"/>
                </a:solidFill>
                <a:latin typeface="Arial" charset="0"/>
              </a:rPr>
              <a:t>třetí </a:t>
            </a:r>
            <a:r>
              <a:rPr lang="cs-CZ" altLang="cs-CZ" dirty="0">
                <a:solidFill>
                  <a:schemeClr val="tx1"/>
                </a:solidFill>
                <a:latin typeface="Arial" charset="0"/>
              </a:rPr>
              <a:t>mocninu čísel:</a:t>
            </a:r>
          </a:p>
        </p:txBody>
      </p:sp>
      <p:sp>
        <p:nvSpPr>
          <p:cNvPr id="2" name="Obdélník 1"/>
          <p:cNvSpPr/>
          <p:nvPr/>
        </p:nvSpPr>
        <p:spPr>
          <a:xfrm>
            <a:off x="539552" y="1560225"/>
            <a:ext cx="994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2</a:t>
            </a:r>
            <a:r>
              <a:rPr lang="cs-CZ" altLang="cs-CZ" sz="3200" baseline="30000" dirty="0" smtClean="0">
                <a:solidFill>
                  <a:prstClr val="black"/>
                </a:solidFill>
                <a:latin typeface="Arial" charset="0"/>
              </a:rPr>
              <a:t>3 </a:t>
            </a: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= 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39552" y="2169130"/>
            <a:ext cx="14029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(-</a:t>
            </a:r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5)</a:t>
            </a:r>
            <a:r>
              <a:rPr lang="cs-CZ" altLang="cs-CZ" sz="3200" baseline="30000" dirty="0" smtClean="0">
                <a:solidFill>
                  <a:prstClr val="black"/>
                </a:solidFill>
                <a:latin typeface="Arial" charset="0"/>
              </a:rPr>
              <a:t>3 </a:t>
            </a: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= 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39552" y="2780928"/>
            <a:ext cx="13356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0,3</a:t>
            </a:r>
            <a:r>
              <a:rPr lang="cs-CZ" altLang="cs-CZ" sz="3200" baseline="30000" dirty="0">
                <a:solidFill>
                  <a:prstClr val="black"/>
                </a:solidFill>
                <a:latin typeface="Arial" charset="0"/>
              </a:rPr>
              <a:t>3 </a:t>
            </a: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= 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539552" y="3356992"/>
            <a:ext cx="16305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(-</a:t>
            </a:r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0,3)</a:t>
            </a:r>
            <a:r>
              <a:rPr lang="cs-CZ" altLang="cs-CZ" sz="3200" baseline="30000" dirty="0" smtClean="0">
                <a:solidFill>
                  <a:prstClr val="black"/>
                </a:solidFill>
                <a:latin typeface="Arial" charset="0"/>
              </a:rPr>
              <a:t>3 </a:t>
            </a:r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=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557868" y="4005064"/>
            <a:ext cx="1107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10</a:t>
            </a:r>
            <a:r>
              <a:rPr lang="cs-CZ" altLang="cs-CZ" sz="3200" baseline="30000" dirty="0" smtClean="0">
                <a:solidFill>
                  <a:prstClr val="black"/>
                </a:solidFill>
                <a:latin typeface="Arial" charset="0"/>
              </a:rPr>
              <a:t>3 </a:t>
            </a: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=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539552" y="4509120"/>
            <a:ext cx="15167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(-10)</a:t>
            </a:r>
            <a:r>
              <a:rPr lang="cs-CZ" altLang="cs-CZ" sz="3200" baseline="30000" dirty="0" smtClean="0">
                <a:solidFill>
                  <a:prstClr val="black"/>
                </a:solidFill>
                <a:latin typeface="Arial" charset="0"/>
              </a:rPr>
              <a:t>3</a:t>
            </a:r>
            <a:r>
              <a:rPr lang="cs-CZ" altLang="cs-CZ" sz="3200" dirty="0" smtClean="0">
                <a:latin typeface="Arial" charset="0"/>
              </a:rPr>
              <a:t>=</a:t>
            </a:r>
            <a:r>
              <a:rPr lang="cs-CZ" altLang="cs-CZ" sz="3200" baseline="30000" dirty="0" smtClean="0">
                <a:solidFill>
                  <a:prstClr val="black"/>
                </a:solidFill>
                <a:latin typeface="Arial" charset="0"/>
              </a:rPr>
              <a:t> 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1440878" y="1560225"/>
            <a:ext cx="18742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2</a:t>
            </a:r>
            <a:r>
              <a:rPr lang="cs-CZ" sz="3200" dirty="0" smtClean="0">
                <a:solidFill>
                  <a:prstClr val="black"/>
                </a:solidFill>
                <a:latin typeface="Monotype Corsiva" panose="03010101010201010101" pitchFamily="66" charset="0"/>
              </a:rPr>
              <a:t> </a:t>
            </a:r>
            <a:r>
              <a:rPr lang="cs-CZ" sz="3200" dirty="0">
                <a:solidFill>
                  <a:prstClr val="black"/>
                </a:solidFill>
                <a:latin typeface="Monotype Corsiva" panose="03010101010201010101" pitchFamily="66" charset="0"/>
              </a:rPr>
              <a:t>∙ </a:t>
            </a:r>
            <a:r>
              <a:rPr lang="cs-CZ" sz="3200" dirty="0" smtClean="0">
                <a:solidFill>
                  <a:prstClr val="black"/>
                </a:solidFill>
                <a:latin typeface="Arial" charset="0"/>
              </a:rPr>
              <a:t>2</a:t>
            </a:r>
            <a:r>
              <a:rPr lang="cs-CZ" sz="3200" dirty="0">
                <a:solidFill>
                  <a:prstClr val="black"/>
                </a:solidFill>
                <a:latin typeface="Monotype Corsiva" panose="03010101010201010101" pitchFamily="66" charset="0"/>
              </a:rPr>
              <a:t> ∙ </a:t>
            </a:r>
            <a:r>
              <a:rPr lang="cs-CZ" sz="3200" dirty="0">
                <a:solidFill>
                  <a:prstClr val="black"/>
                </a:solidFill>
                <a:latin typeface="Arial" charset="0"/>
              </a:rPr>
              <a:t>2 = 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3208502" y="1532871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3200" dirty="0" smtClean="0">
                <a:solidFill>
                  <a:prstClr val="black"/>
                </a:solidFill>
                <a:latin typeface="Arial" charset="0"/>
              </a:rPr>
              <a:t>8</a:t>
            </a:r>
            <a:endParaRPr lang="cs-CZ" altLang="cs-CZ" sz="3200" dirty="0">
              <a:solidFill>
                <a:prstClr val="black"/>
              </a:solidFill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1691680" y="2127171"/>
                <a:ext cx="319831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(-5)</a:t>
                </a:r>
                <a:r>
                  <a:rPr lang="cs-CZ" sz="3200" b="1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 </a:t>
                </a:r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(-5)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(-5) = </a:t>
                </a:r>
                <a:endParaRPr lang="cs-CZ" dirty="0"/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127171"/>
                <a:ext cx="3198311" cy="584775"/>
              </a:xfrm>
              <a:prstGeom prst="rect">
                <a:avLst/>
              </a:prstGeom>
              <a:blipFill rotWithShape="1">
                <a:blip r:embed="rId2"/>
                <a:stretch>
                  <a:fillRect l="-4962" t="-15625" r="-3817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bdélník 15"/>
          <p:cNvSpPr/>
          <p:nvPr/>
        </p:nvSpPr>
        <p:spPr>
          <a:xfrm>
            <a:off x="4764522" y="2128362"/>
            <a:ext cx="10038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-125</a:t>
            </a:r>
            <a:endParaRPr lang="cs-CZ" altLang="cs-CZ" sz="3200" dirty="0">
              <a:solidFill>
                <a:prstClr val="black"/>
              </a:solidFill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1691680" y="2772217"/>
                <a:ext cx="301717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0,3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0,3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0,3 = </a:t>
                </a:r>
                <a:endParaRPr lang="cs-CZ" dirty="0"/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772217"/>
                <a:ext cx="3017173" cy="584775"/>
              </a:xfrm>
              <a:prstGeom prst="rect">
                <a:avLst/>
              </a:prstGeom>
              <a:blipFill rotWithShape="1">
                <a:blip r:embed="rId3"/>
                <a:stretch>
                  <a:fillRect l="-5263" t="-15625" r="-4049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bdélník 17"/>
          <p:cNvSpPr/>
          <p:nvPr/>
        </p:nvSpPr>
        <p:spPr>
          <a:xfrm>
            <a:off x="4604027" y="2772217"/>
            <a:ext cx="120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0,027</a:t>
            </a:r>
            <a:endParaRPr lang="cs-CZ" altLang="cs-CZ" sz="3200" dirty="0">
              <a:solidFill>
                <a:prstClr val="black"/>
              </a:solidFill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/>
              <p:cNvSpPr/>
              <p:nvPr/>
            </p:nvSpPr>
            <p:spPr>
              <a:xfrm>
                <a:off x="1979712" y="4509120"/>
                <a:ext cx="368928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(-10)</a:t>
                </a:r>
                <a:r>
                  <a:rPr lang="cs-CZ" sz="3200" b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 (-10)</a:t>
                </a:r>
                <a:r>
                  <a:rPr lang="cs-CZ" sz="3200" b="1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(-10)</a:t>
                </a:r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= </a:t>
                </a:r>
                <a:endParaRPr lang="cs-CZ" dirty="0"/>
              </a:p>
            </p:txBody>
          </p:sp>
        </mc:Choice>
        <mc:Fallback xmlns="">
          <p:sp>
            <p:nvSpPr>
              <p:cNvPr id="19" name="Obdélní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4509120"/>
                <a:ext cx="3689284" cy="584775"/>
              </a:xfrm>
              <a:prstGeom prst="rect">
                <a:avLst/>
              </a:prstGeom>
              <a:blipFill rotWithShape="1">
                <a:blip r:embed="rId4"/>
                <a:stretch>
                  <a:fillRect l="-4298" t="-15625" r="-4628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bdélník 19"/>
          <p:cNvSpPr/>
          <p:nvPr/>
        </p:nvSpPr>
        <p:spPr>
          <a:xfrm>
            <a:off x="5580112" y="4528552"/>
            <a:ext cx="12314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-1000</a:t>
            </a:r>
            <a:endParaRPr lang="cs-CZ" altLang="cs-CZ" sz="3200" dirty="0">
              <a:solidFill>
                <a:prstClr val="black"/>
              </a:solidFill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1563481" y="3998197"/>
                <a:ext cx="264546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10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</a:t>
                </a:r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10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10 = </a:t>
                </a:r>
                <a:endParaRPr lang="cs-CZ" dirty="0"/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3481" y="3998197"/>
                <a:ext cx="2645469" cy="584775"/>
              </a:xfrm>
              <a:prstGeom prst="rect">
                <a:avLst/>
              </a:prstGeom>
              <a:blipFill rotWithShape="1">
                <a:blip r:embed="rId5"/>
                <a:stretch>
                  <a:fillRect l="-5760" t="-15625" r="-5991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bdélník 21"/>
          <p:cNvSpPr/>
          <p:nvPr/>
        </p:nvSpPr>
        <p:spPr>
          <a:xfrm>
            <a:off x="4067944" y="4005064"/>
            <a:ext cx="10951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1000</a:t>
            </a:r>
            <a:endParaRPr lang="cs-CZ" altLang="cs-CZ" sz="3200" dirty="0">
              <a:solidFill>
                <a:prstClr val="black"/>
              </a:solidFill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délník 22"/>
              <p:cNvSpPr/>
              <p:nvPr/>
            </p:nvSpPr>
            <p:spPr>
              <a:xfrm>
                <a:off x="2025972" y="3348281"/>
                <a:ext cx="463426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(-0,3)</a:t>
                </a:r>
                <a:r>
                  <a:rPr lang="cs-CZ" sz="3200" b="1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 </a:t>
                </a:r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(-0,3)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(-0,3) = </a:t>
                </a:r>
                <a:endParaRPr lang="cs-CZ" dirty="0"/>
              </a:p>
            </p:txBody>
          </p:sp>
        </mc:Choice>
        <mc:Fallback xmlns="">
          <p:sp>
            <p:nvSpPr>
              <p:cNvPr id="23" name="Obdélník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972" y="3348281"/>
                <a:ext cx="4634260" cy="584775"/>
              </a:xfrm>
              <a:prstGeom prst="rect">
                <a:avLst/>
              </a:prstGeom>
              <a:blipFill rotWithShape="1">
                <a:blip r:embed="rId6"/>
                <a:stretch>
                  <a:fillRect l="-3285" t="-15625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bdélník 23"/>
          <p:cNvSpPr/>
          <p:nvPr/>
        </p:nvSpPr>
        <p:spPr>
          <a:xfrm>
            <a:off x="6084168" y="3284984"/>
            <a:ext cx="14590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- 0,027</a:t>
            </a:r>
            <a:endParaRPr lang="cs-CZ" altLang="cs-CZ" sz="3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52956" y="5165903"/>
            <a:ext cx="8136904" cy="1656184"/>
          </a:xfrm>
          <a:prstGeom prst="roundRect">
            <a:avLst>
              <a:gd name="adj" fmla="val 173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altLang="cs-CZ" sz="800" b="1" dirty="0" smtClean="0">
              <a:solidFill>
                <a:srgbClr val="FFFF00"/>
              </a:solidFill>
              <a:latin typeface="+mj-lt"/>
            </a:endParaRPr>
          </a:p>
          <a:p>
            <a:pPr algn="ctr"/>
            <a:endParaRPr lang="cs-CZ" altLang="cs-CZ" sz="800" b="1" dirty="0">
              <a:solidFill>
                <a:srgbClr val="FFFF00"/>
              </a:solidFill>
              <a:latin typeface="+mj-lt"/>
            </a:endParaRPr>
          </a:p>
          <a:p>
            <a:pPr algn="ctr"/>
            <a:r>
              <a:rPr lang="cs-CZ" altLang="cs-CZ" sz="3600" b="1" dirty="0" smtClean="0">
                <a:solidFill>
                  <a:srgbClr val="FFFF00"/>
                </a:solidFill>
                <a:latin typeface="+mj-lt"/>
              </a:rPr>
              <a:t>Třetí </a:t>
            </a:r>
            <a:r>
              <a:rPr lang="cs-CZ" altLang="cs-CZ" sz="3600" b="1" dirty="0">
                <a:solidFill>
                  <a:srgbClr val="FFFF00"/>
                </a:solidFill>
                <a:latin typeface="+mj-lt"/>
              </a:rPr>
              <a:t>mocnina </a:t>
            </a:r>
            <a:r>
              <a:rPr lang="cs-CZ" altLang="cs-CZ" sz="3600" b="1" dirty="0" smtClean="0">
                <a:solidFill>
                  <a:srgbClr val="FFFF00"/>
                </a:solidFill>
                <a:latin typeface="+mj-lt"/>
              </a:rPr>
              <a:t>kladného </a:t>
            </a:r>
            <a:r>
              <a:rPr lang="cs-CZ" altLang="cs-CZ" sz="3600" b="1" dirty="0">
                <a:solidFill>
                  <a:srgbClr val="FFFF00"/>
                </a:solidFill>
                <a:latin typeface="+mj-lt"/>
              </a:rPr>
              <a:t>čísla je </a:t>
            </a:r>
            <a:r>
              <a:rPr lang="cs-CZ" altLang="cs-CZ" sz="3600" b="1" dirty="0" smtClean="0">
                <a:solidFill>
                  <a:srgbClr val="FFFF00"/>
                </a:solidFill>
                <a:latin typeface="+mj-lt"/>
              </a:rPr>
              <a:t>číslo kladné, záporného čísla číslo záporné a nuly je </a:t>
            </a:r>
            <a:r>
              <a:rPr lang="cs-CZ" altLang="cs-CZ" sz="3600" b="1" dirty="0">
                <a:solidFill>
                  <a:srgbClr val="FFFF00"/>
                </a:solidFill>
                <a:latin typeface="+mj-lt"/>
              </a:rPr>
              <a:t>nula!</a:t>
            </a: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76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1299" y="6093296"/>
            <a:ext cx="1152128" cy="5760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dirty="0" smtClean="0">
                <a:latin typeface="Arial" charset="0"/>
              </a:rPr>
              <a:t> </a:t>
            </a:r>
            <a:endParaRPr lang="cs-CZ" altLang="cs-CZ" baseline="30000" dirty="0">
              <a:latin typeface="Arial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l"/>
            <a:r>
              <a:rPr lang="cs-CZ" altLang="cs-CZ" sz="2800" dirty="0" smtClean="0">
                <a:solidFill>
                  <a:schemeClr val="tx1"/>
                </a:solidFill>
                <a:latin typeface="Arial" charset="0"/>
              </a:rPr>
              <a:t>Zapiš součin pomocí druhé nebo třetí mocniny.</a:t>
            </a:r>
            <a:endParaRPr lang="cs-CZ" altLang="cs-CZ" sz="2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314640" y="1538555"/>
            <a:ext cx="5645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6</a:t>
            </a:r>
            <a:r>
              <a:rPr lang="cs-CZ" altLang="cs-CZ" sz="3200" baseline="30000" dirty="0" smtClean="0">
                <a:solidFill>
                  <a:prstClr val="black"/>
                </a:solidFill>
                <a:latin typeface="Arial" charset="0"/>
              </a:rPr>
              <a:t>3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3411679" y="2802582"/>
                <a:ext cx="141558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2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3200" b="0" i="0" baseline="30000" dirty="0" smtClean="0">
                        <a:solidFill>
                          <a:prstClr val="black"/>
                        </a:solidFill>
                        <a:latin typeface="Arial" charset="0"/>
                      </a:rPr>
                      <m:t>2</m:t>
                    </m:r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5</a:t>
                </a:r>
                <a:r>
                  <a:rPr lang="cs-CZ" altLang="cs-CZ" sz="3200" baseline="30000" dirty="0" smtClean="0">
                    <a:solidFill>
                      <a:prstClr val="black"/>
                    </a:solidFill>
                    <a:latin typeface="Arial" charset="0"/>
                  </a:rPr>
                  <a:t>3 </a:t>
                </a:r>
                <a:endParaRPr lang="cs-CZ" dirty="0"/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1679" y="2802582"/>
                <a:ext cx="1415580" cy="584775"/>
              </a:xfrm>
              <a:prstGeom prst="rect">
                <a:avLst/>
              </a:prstGeom>
              <a:blipFill rotWithShape="1">
                <a:blip r:embed="rId2"/>
                <a:stretch>
                  <a:fillRect l="-11207" t="-15625" r="-4310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2922369" y="3451799"/>
                <a:ext cx="107593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2</a:t>
                </a:r>
                <a:r>
                  <a:rPr lang="cs-CZ" sz="3200" b="1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a</a:t>
                </a:r>
                <a:r>
                  <a:rPr lang="cs-CZ" altLang="cs-CZ" sz="3200" baseline="30000" dirty="0" smtClean="0">
                    <a:solidFill>
                      <a:prstClr val="black"/>
                    </a:solidFill>
                    <a:latin typeface="Arial" charset="0"/>
                  </a:rPr>
                  <a:t>3</a:t>
                </a:r>
                <a:endParaRPr lang="cs-CZ" dirty="0"/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2369" y="3451799"/>
                <a:ext cx="1075936" cy="584775"/>
              </a:xfrm>
              <a:prstGeom prst="rect">
                <a:avLst/>
              </a:prstGeom>
              <a:blipFill rotWithShape="1">
                <a:blip r:embed="rId3"/>
                <a:stretch>
                  <a:fillRect l="-14124" t="-15625" r="-5650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3998305" y="4021424"/>
                <a:ext cx="162897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2</a:t>
                </a:r>
                <a:r>
                  <a:rPr lang="cs-CZ" altLang="cs-CZ" sz="3200" baseline="30000" dirty="0" smtClean="0">
                    <a:solidFill>
                      <a:prstClr val="black"/>
                    </a:solidFill>
                    <a:latin typeface="Arial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7</a:t>
                </a:r>
                <a:r>
                  <a:rPr lang="cs-CZ" altLang="cs-CZ" sz="3200" baseline="30000" dirty="0" smtClean="0">
                    <a:solidFill>
                      <a:prstClr val="black"/>
                    </a:solidFill>
                    <a:latin typeface="Arial" charset="0"/>
                  </a:rPr>
                  <a:t>3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b</a:t>
                </a:r>
                <a:endParaRPr lang="cs-CZ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8305" y="4021424"/>
                <a:ext cx="1628972" cy="584775"/>
              </a:xfrm>
              <a:prstGeom prst="rect">
                <a:avLst/>
              </a:prstGeom>
              <a:blipFill rotWithShape="1">
                <a:blip r:embed="rId4"/>
                <a:stretch>
                  <a:fillRect l="-9738" t="-15625" r="-8240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bdélník 12"/>
          <p:cNvSpPr/>
          <p:nvPr/>
        </p:nvSpPr>
        <p:spPr>
          <a:xfrm>
            <a:off x="557868" y="1584355"/>
            <a:ext cx="18742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6</a:t>
            </a:r>
            <a:r>
              <a:rPr lang="cs-CZ" sz="3200" dirty="0">
                <a:solidFill>
                  <a:prstClr val="black"/>
                </a:solidFill>
                <a:latin typeface="Monotype Corsiva" panose="03010101010201010101" pitchFamily="66" charset="0"/>
              </a:rPr>
              <a:t> ∙ </a:t>
            </a:r>
            <a:r>
              <a:rPr lang="cs-CZ" sz="3200" dirty="0" smtClean="0">
                <a:solidFill>
                  <a:prstClr val="black"/>
                </a:solidFill>
                <a:latin typeface="Arial" charset="0"/>
              </a:rPr>
              <a:t>6</a:t>
            </a:r>
            <a:r>
              <a:rPr lang="cs-CZ" sz="3200" dirty="0">
                <a:solidFill>
                  <a:prstClr val="black"/>
                </a:solidFill>
                <a:latin typeface="Monotype Corsiva" panose="03010101010201010101" pitchFamily="66" charset="0"/>
              </a:rPr>
              <a:t> </a:t>
            </a:r>
            <a:r>
              <a:rPr lang="cs-CZ" sz="3200" dirty="0" smtClean="0">
                <a:solidFill>
                  <a:prstClr val="black"/>
                </a:solidFill>
                <a:latin typeface="Monotype Corsiva" panose="03010101010201010101" pitchFamily="66" charset="0"/>
              </a:rPr>
              <a:t>∙ </a:t>
            </a:r>
            <a:r>
              <a:rPr lang="cs-CZ" sz="3200" dirty="0">
                <a:solidFill>
                  <a:prstClr val="black"/>
                </a:solidFill>
                <a:latin typeface="Arial" charset="0"/>
              </a:rPr>
              <a:t>6 =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539552" y="2125562"/>
                <a:ext cx="299633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0,3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0,3</a:t>
                </a:r>
                <a:r>
                  <a:rPr lang="cs-CZ" sz="3200" b="1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0,3 = </a:t>
                </a:r>
                <a:endParaRPr lang="cs-CZ" dirty="0"/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125562"/>
                <a:ext cx="2996333" cy="584775"/>
              </a:xfrm>
              <a:prstGeom prst="rect">
                <a:avLst/>
              </a:prstGeom>
              <a:blipFill rotWithShape="1">
                <a:blip r:embed="rId5"/>
                <a:stretch>
                  <a:fillRect l="-5295" t="-15625" r="-4073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601306" y="4036574"/>
                <a:ext cx="422595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</a:t>
                </a:r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2</a:t>
                </a:r>
                <a:r>
                  <a:rPr lang="cs-CZ" sz="3200" b="1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 </a:t>
                </a:r>
                <a:r>
                  <a:rPr lang="cs-CZ" sz="3200" dirty="0" smtClean="0">
                    <a:solidFill>
                      <a:prstClr val="black"/>
                    </a:solidFill>
                    <a:latin typeface="Arial" charset="0"/>
                  </a:rPr>
                  <a:t>7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</a:t>
                </a:r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7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</a:t>
                </a:r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7</a:t>
                </a:r>
                <a:r>
                  <a:rPr lang="cs-CZ" sz="3200" b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b = </a:t>
                </a:r>
                <a:endParaRPr lang="cs-CZ" dirty="0"/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306" y="4036574"/>
                <a:ext cx="4225953" cy="584775"/>
              </a:xfrm>
              <a:prstGeom prst="rect">
                <a:avLst/>
              </a:prstGeom>
              <a:blipFill rotWithShape="1">
                <a:blip r:embed="rId6"/>
                <a:stretch>
                  <a:fillRect l="-3752" t="-15625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délník 22"/>
              <p:cNvSpPr/>
              <p:nvPr/>
            </p:nvSpPr>
            <p:spPr>
              <a:xfrm>
                <a:off x="554270" y="2847592"/>
                <a:ext cx="290606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3200" dirty="0">
                    <a:solidFill>
                      <a:prstClr val="black"/>
                    </a:solidFill>
                    <a:latin typeface="Arial" charset="0"/>
                  </a:rPr>
                  <a:t>5</a:t>
                </a:r>
                <a:r>
                  <a:rPr lang="cs-CZ" sz="3200" dirty="0" smtClean="0">
                    <a:solidFill>
                      <a:prstClr val="black"/>
                    </a:solidFill>
                    <a:latin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 5</a:t>
                </a:r>
                <a:r>
                  <a:rPr lang="cs-CZ" sz="3200" b="1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 5</a:t>
                </a:r>
                <a:r>
                  <a:rPr lang="cs-CZ" sz="3200" b="1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 2</a:t>
                </a:r>
                <a:r>
                  <a:rPr lang="cs-CZ" sz="3200" b="1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2 = </a:t>
                </a:r>
                <a:endParaRPr lang="cs-CZ" dirty="0"/>
              </a:p>
            </p:txBody>
          </p:sp>
        </mc:Choice>
        <mc:Fallback xmlns="">
          <p:sp>
            <p:nvSpPr>
              <p:cNvPr id="23" name="Obdélník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270" y="2847592"/>
                <a:ext cx="2906067" cy="584775"/>
              </a:xfrm>
              <a:prstGeom prst="rect">
                <a:avLst/>
              </a:prstGeom>
              <a:blipFill rotWithShape="1">
                <a:blip r:embed="rId7"/>
                <a:stretch>
                  <a:fillRect l="-5451" t="-15625" r="-7757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bdélník 24"/>
          <p:cNvSpPr/>
          <p:nvPr/>
        </p:nvSpPr>
        <p:spPr>
          <a:xfrm>
            <a:off x="3479005" y="2097042"/>
            <a:ext cx="981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0,3</a:t>
            </a:r>
            <a:r>
              <a:rPr lang="cs-CZ" altLang="cs-CZ" sz="3200" baseline="30000" dirty="0" smtClean="0">
                <a:solidFill>
                  <a:prstClr val="black"/>
                </a:solidFill>
                <a:latin typeface="Arial" charset="0"/>
              </a:rPr>
              <a:t>3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585813" y="3451799"/>
                <a:ext cx="290606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3200" dirty="0" smtClean="0">
                    <a:solidFill>
                      <a:prstClr val="black"/>
                    </a:solidFill>
                    <a:latin typeface="Arial" charset="0"/>
                  </a:rPr>
                  <a:t>a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 a</a:t>
                </a:r>
                <a:r>
                  <a:rPr lang="cs-CZ" sz="3200" b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a</a:t>
                </a:r>
                <a:r>
                  <a:rPr lang="cs-CZ" sz="3200" b="1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 2 = </a:t>
                </a:r>
                <a:endParaRPr lang="cs-CZ" dirty="0"/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813" y="3451799"/>
                <a:ext cx="2906067" cy="584775"/>
              </a:xfrm>
              <a:prstGeom prst="rect">
                <a:avLst/>
              </a:prstGeom>
              <a:blipFill rotWithShape="1">
                <a:blip r:embed="rId8"/>
                <a:stretch>
                  <a:fillRect l="-5241" t="-15625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/>
              <p:cNvSpPr/>
              <p:nvPr/>
            </p:nvSpPr>
            <p:spPr>
              <a:xfrm>
                <a:off x="601306" y="4560500"/>
                <a:ext cx="290606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3200" dirty="0" smtClean="0">
                    <a:solidFill>
                      <a:prstClr val="black"/>
                    </a:solidFill>
                    <a:latin typeface="Arial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 y</a:t>
                </a:r>
                <a:r>
                  <a:rPr lang="cs-CZ" sz="3200" b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 z</a:t>
                </a:r>
                <a:r>
                  <a:rPr lang="cs-CZ" sz="3200" b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 x</a:t>
                </a:r>
                <a:r>
                  <a:rPr lang="cs-CZ" sz="3200" b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y = </a:t>
                </a:r>
                <a:endParaRPr lang="cs-CZ" dirty="0"/>
              </a:p>
            </p:txBody>
          </p:sp>
        </mc:Choice>
        <mc:Fallback xmlns=""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306" y="4560500"/>
                <a:ext cx="2906067" cy="584775"/>
              </a:xfrm>
              <a:prstGeom prst="rect">
                <a:avLst/>
              </a:prstGeom>
              <a:blipFill rotWithShape="1">
                <a:blip r:embed="rId9"/>
                <a:stretch>
                  <a:fillRect l="-5462" t="-15625" r="-4202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/>
              <p:cNvSpPr/>
              <p:nvPr/>
            </p:nvSpPr>
            <p:spPr>
              <a:xfrm>
                <a:off x="3447034" y="4560430"/>
                <a:ext cx="218024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3200" dirty="0" smtClean="0">
                    <a:solidFill>
                      <a:prstClr val="black"/>
                    </a:solidFill>
                    <a:latin typeface="Arial" charset="0"/>
                  </a:rPr>
                  <a:t>x</a:t>
                </a:r>
                <a:r>
                  <a:rPr lang="cs-CZ" altLang="cs-CZ" sz="3200" baseline="30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3200" baseline="30000" dirty="0">
                        <a:solidFill>
                          <a:prstClr val="black"/>
                        </a:solidFill>
                        <a:latin typeface="Arial" charset="0"/>
                      </a:rPr>
                      <m:t>2</m:t>
                    </m:r>
                  </m:oMath>
                </a14:m>
                <a:r>
                  <a:rPr lang="cs-CZ" sz="3200" dirty="0" smtClean="0">
                    <a:solidFill>
                      <a:prstClr val="black"/>
                    </a:solidFill>
                    <a:latin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 y</a:t>
                </a:r>
                <a:r>
                  <a:rPr lang="cs-CZ" altLang="cs-CZ" sz="3200" baseline="30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3200" baseline="30000" dirty="0">
                        <a:solidFill>
                          <a:prstClr val="black"/>
                        </a:solidFill>
                        <a:latin typeface="Arial" charset="0"/>
                      </a:rPr>
                      <m:t>2</m:t>
                    </m:r>
                  </m:oMath>
                </a14:m>
                <a:r>
                  <a:rPr lang="cs-CZ" sz="3200" b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 z</a:t>
                </a:r>
                <a:r>
                  <a:rPr lang="cs-CZ" sz="3200" b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29" name="Obdélní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034" y="4560430"/>
                <a:ext cx="2180243" cy="584775"/>
              </a:xfrm>
              <a:prstGeom prst="rect">
                <a:avLst/>
              </a:prstGeom>
              <a:blipFill rotWithShape="1">
                <a:blip r:embed="rId10"/>
                <a:stretch>
                  <a:fillRect l="-6983" t="-15625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578375" y="5301208"/>
                <a:ext cx="354109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3200" dirty="0" smtClean="0">
                    <a:solidFill>
                      <a:prstClr val="black"/>
                    </a:solidFill>
                    <a:latin typeface="Arial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 y</a:t>
                </a:r>
                <a:r>
                  <a:rPr lang="cs-CZ" sz="3200" b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 2</a:t>
                </a:r>
                <a:r>
                  <a:rPr lang="cs-CZ" sz="3200" b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 x</a:t>
                </a:r>
                <a:r>
                  <a:rPr lang="cs-CZ" sz="3200" b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sz="3200" b="1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y</a:t>
                </a:r>
                <a:r>
                  <a:rPr lang="cs-CZ" sz="3200" b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 </a:t>
                </a:r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y</a:t>
                </a:r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 = </a:t>
                </a:r>
                <a:endParaRPr lang="cs-CZ" dirty="0"/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375" y="5301208"/>
                <a:ext cx="3541094" cy="584775"/>
              </a:xfrm>
              <a:prstGeom prst="rect">
                <a:avLst/>
              </a:prstGeom>
              <a:blipFill rotWithShape="1">
                <a:blip r:embed="rId11"/>
                <a:stretch>
                  <a:fillRect l="-4475" t="-15625" r="-344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/>
              <p:cNvSpPr/>
              <p:nvPr/>
            </p:nvSpPr>
            <p:spPr>
              <a:xfrm>
                <a:off x="3905773" y="5301208"/>
                <a:ext cx="217839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3200" dirty="0" smtClean="0">
                    <a:solidFill>
                      <a:prstClr val="black"/>
                    </a:solidFill>
                    <a:latin typeface="Arial" charset="0"/>
                  </a:rPr>
                  <a:t>2</a:t>
                </a:r>
                <a:r>
                  <a:rPr lang="cs-CZ" sz="3200" b="1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>
                    <a:solidFill>
                      <a:prstClr val="black"/>
                    </a:solidFill>
                    <a:latin typeface="Arial" charset="0"/>
                  </a:rPr>
                  <a:t> </a:t>
                </a:r>
                <a:r>
                  <a:rPr lang="cs-CZ" sz="3200" dirty="0" smtClean="0">
                    <a:solidFill>
                      <a:prstClr val="black"/>
                    </a:solidFill>
                    <a:latin typeface="Arial" charset="0"/>
                  </a:rPr>
                  <a:t>x</a:t>
                </a:r>
                <a:r>
                  <a:rPr lang="cs-CZ" altLang="cs-CZ" sz="3200" baseline="300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3200" baseline="30000" dirty="0">
                        <a:solidFill>
                          <a:prstClr val="black"/>
                        </a:solidFill>
                        <a:latin typeface="Arial" charset="0"/>
                      </a:rPr>
                      <m:t>2</m:t>
                    </m:r>
                  </m:oMath>
                </a14:m>
                <a:r>
                  <a:rPr lang="cs-CZ" sz="3200" dirty="0" smtClean="0">
                    <a:solidFill>
                      <a:prstClr val="black"/>
                    </a:solidFill>
                    <a:latin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1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altLang="cs-CZ" sz="3200" dirty="0" smtClean="0">
                    <a:solidFill>
                      <a:prstClr val="black"/>
                    </a:solidFill>
                    <a:latin typeface="Arial" charset="0"/>
                  </a:rPr>
                  <a:t> y</a:t>
                </a:r>
                <a:r>
                  <a:rPr lang="cs-CZ" altLang="cs-CZ" sz="3200" baseline="30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3200" b="0" i="0" baseline="30000" dirty="0" smtClean="0">
                        <a:solidFill>
                          <a:prstClr val="black"/>
                        </a:solidFill>
                        <a:latin typeface="Arial" charset="0"/>
                      </a:rPr>
                      <m:t>3</m:t>
                    </m:r>
                  </m:oMath>
                </a14:m>
                <a:r>
                  <a:rPr lang="cs-CZ" sz="3200" b="1" dirty="0" smtClean="0">
                    <a:solidFill>
                      <a:prstClr val="black"/>
                    </a:solidFill>
                    <a:ea typeface="Cambria Math"/>
                  </a:rPr>
                  <a:t>  </a:t>
                </a:r>
                <a:endParaRPr lang="cs-CZ" dirty="0"/>
              </a:p>
            </p:txBody>
          </p:sp>
        </mc:Choice>
        <mc:Fallback xmlns="">
          <p:sp>
            <p:nvSpPr>
              <p:cNvPr id="31" name="Obdélní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773" y="5301208"/>
                <a:ext cx="2178395" cy="584775"/>
              </a:xfrm>
              <a:prstGeom prst="rect">
                <a:avLst/>
              </a:prstGeom>
              <a:blipFill rotWithShape="1">
                <a:blip r:embed="rId12"/>
                <a:stretch>
                  <a:fillRect l="-7283" t="-15625" b="-3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404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9" grpId="0"/>
      <p:bldP spid="13" grpId="0"/>
      <p:bldP spid="17" grpId="0"/>
      <p:bldP spid="21" grpId="0"/>
      <p:bldP spid="23" grpId="0"/>
      <p:bldP spid="25" grpId="0"/>
      <p:bldP spid="27" grpId="0"/>
      <p:bldP spid="28" grpId="0"/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prstClr val="black"/>
                </a:solidFill>
              </a:rPr>
              <a:t>Třetí </a:t>
            </a:r>
            <a:r>
              <a:rPr lang="cs-CZ" sz="4400" dirty="0">
                <a:solidFill>
                  <a:prstClr val="black"/>
                </a:solidFill>
              </a:rPr>
              <a:t>mocnina</a:t>
            </a:r>
            <a:endParaRPr lang="cs-CZ" dirty="0"/>
          </a:p>
        </p:txBody>
      </p:sp>
      <p:sp>
        <p:nvSpPr>
          <p:cNvPr id="6" name="Zahnutá šipka nahoru 5"/>
          <p:cNvSpPr/>
          <p:nvPr/>
        </p:nvSpPr>
        <p:spPr>
          <a:xfrm>
            <a:off x="909423" y="2858805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Zahnutá šipka nahoru 6"/>
          <p:cNvSpPr/>
          <p:nvPr/>
        </p:nvSpPr>
        <p:spPr>
          <a:xfrm>
            <a:off x="1922667" y="2897649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Zahnutá šipka nahoru 7"/>
          <p:cNvSpPr/>
          <p:nvPr/>
        </p:nvSpPr>
        <p:spPr>
          <a:xfrm>
            <a:off x="2138691" y="2897649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Zahnutá šipka nahoru 8"/>
          <p:cNvSpPr/>
          <p:nvPr/>
        </p:nvSpPr>
        <p:spPr>
          <a:xfrm>
            <a:off x="940115" y="3771166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Zahnutá šipka nahoru 9"/>
          <p:cNvSpPr/>
          <p:nvPr/>
        </p:nvSpPr>
        <p:spPr>
          <a:xfrm>
            <a:off x="1151986" y="3786778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Zahnutá šipka nahoru 10"/>
          <p:cNvSpPr/>
          <p:nvPr/>
        </p:nvSpPr>
        <p:spPr>
          <a:xfrm>
            <a:off x="2164904" y="3752547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Zahnutá šipka nahoru 11"/>
          <p:cNvSpPr/>
          <p:nvPr/>
        </p:nvSpPr>
        <p:spPr>
          <a:xfrm>
            <a:off x="2496616" y="3762018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Zahnutá šipka nahoru 12"/>
          <p:cNvSpPr/>
          <p:nvPr/>
        </p:nvSpPr>
        <p:spPr>
          <a:xfrm>
            <a:off x="2705356" y="3762018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Zahnutá šipka nahoru 13"/>
          <p:cNvSpPr/>
          <p:nvPr/>
        </p:nvSpPr>
        <p:spPr>
          <a:xfrm>
            <a:off x="2932810" y="3762018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860180" y="2967246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cs-CZ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2097250" y="2927176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cs-CZ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991208" y="3813597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cs-CZ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2673314" y="3810431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cs-CZ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1168097" y="4901098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cs-CZ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3609418" y="4901098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cs-CZ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821888" y="3228822"/>
            <a:ext cx="20056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cs-CZ" altLang="cs-CZ" sz="3200" dirty="0" smtClean="0">
                <a:latin typeface="Arial" charset="0"/>
              </a:rPr>
              <a:t>1 000 000</a:t>
            </a:r>
            <a:endParaRPr lang="cs-CZ" altLang="cs-CZ" sz="3200" dirty="0">
              <a:latin typeface="Arial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596907" y="2384882"/>
            <a:ext cx="10951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 smtClean="0">
                <a:latin typeface="Arial" charset="0"/>
              </a:rPr>
              <a:t>1000</a:t>
            </a:r>
            <a:endParaRPr lang="cs-CZ" altLang="cs-CZ" sz="3200" dirty="0">
              <a:latin typeface="Arial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2196663" y="4293969"/>
            <a:ext cx="2916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>
                <a:latin typeface="Arial" charset="0"/>
              </a:rPr>
              <a:t>1 000 </a:t>
            </a:r>
            <a:r>
              <a:rPr lang="cs-CZ" altLang="cs-CZ" sz="3200" dirty="0" smtClean="0">
                <a:latin typeface="Arial" charset="0"/>
              </a:rPr>
              <a:t>000 000 </a:t>
            </a:r>
            <a:endParaRPr lang="cs-CZ" sz="3200" dirty="0"/>
          </a:p>
        </p:txBody>
      </p:sp>
      <p:sp>
        <p:nvSpPr>
          <p:cNvPr id="28" name="Obdélník 27"/>
          <p:cNvSpPr/>
          <p:nvPr/>
        </p:nvSpPr>
        <p:spPr>
          <a:xfrm>
            <a:off x="583949" y="2384882"/>
            <a:ext cx="1107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10</a:t>
            </a:r>
            <a:r>
              <a:rPr lang="cs-CZ" altLang="cs-CZ" sz="3200" baseline="30000" dirty="0" smtClean="0">
                <a:solidFill>
                  <a:prstClr val="black"/>
                </a:solidFill>
                <a:latin typeface="Arial" charset="0"/>
              </a:rPr>
              <a:t>3 </a:t>
            </a: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=</a:t>
            </a:r>
            <a:endParaRPr lang="cs-CZ" dirty="0"/>
          </a:p>
        </p:txBody>
      </p:sp>
      <p:sp>
        <p:nvSpPr>
          <p:cNvPr id="29" name="Obdélník 28"/>
          <p:cNvSpPr/>
          <p:nvPr/>
        </p:nvSpPr>
        <p:spPr>
          <a:xfrm>
            <a:off x="583949" y="3246567"/>
            <a:ext cx="13356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100</a:t>
            </a:r>
            <a:r>
              <a:rPr lang="cs-CZ" altLang="cs-CZ" sz="3200" baseline="30000" dirty="0" smtClean="0">
                <a:solidFill>
                  <a:prstClr val="black"/>
                </a:solidFill>
                <a:latin typeface="Arial" charset="0"/>
              </a:rPr>
              <a:t>3 </a:t>
            </a: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=</a:t>
            </a:r>
            <a:endParaRPr lang="cs-CZ" dirty="0"/>
          </a:p>
        </p:txBody>
      </p:sp>
      <p:sp>
        <p:nvSpPr>
          <p:cNvPr id="30" name="Obdélník 29"/>
          <p:cNvSpPr/>
          <p:nvPr/>
        </p:nvSpPr>
        <p:spPr>
          <a:xfrm>
            <a:off x="570484" y="4293970"/>
            <a:ext cx="16770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1 </a:t>
            </a:r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000</a:t>
            </a:r>
            <a:r>
              <a:rPr lang="cs-CZ" altLang="cs-CZ" sz="3200" baseline="30000" dirty="0" smtClean="0">
                <a:solidFill>
                  <a:prstClr val="black"/>
                </a:solidFill>
                <a:latin typeface="Arial" charset="0"/>
              </a:rPr>
              <a:t>3 </a:t>
            </a: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=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idx="1"/>
          </p:nvPr>
        </p:nvSpPr>
        <p:spPr>
          <a:xfrm>
            <a:off x="756054" y="1580193"/>
            <a:ext cx="7848394" cy="69668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Pozoruj počet nul při umocňování:</a:t>
            </a:r>
            <a:endParaRPr lang="cs-CZ" dirty="0"/>
          </a:p>
        </p:txBody>
      </p:sp>
      <p:grpSp>
        <p:nvGrpSpPr>
          <p:cNvPr id="35" name="Skupina 34"/>
          <p:cNvGrpSpPr/>
          <p:nvPr/>
        </p:nvGrpSpPr>
        <p:grpSpPr>
          <a:xfrm>
            <a:off x="5137780" y="2510596"/>
            <a:ext cx="3610684" cy="3726716"/>
            <a:chOff x="4640298" y="2471479"/>
            <a:chExt cx="3610684" cy="3726716"/>
          </a:xfrm>
        </p:grpSpPr>
        <p:sp>
          <p:nvSpPr>
            <p:cNvPr id="36" name="Zaoblený obdélník 35"/>
            <p:cNvSpPr/>
            <p:nvPr/>
          </p:nvSpPr>
          <p:spPr>
            <a:xfrm>
              <a:off x="4640298" y="2471479"/>
              <a:ext cx="3610684" cy="3726716"/>
            </a:xfrm>
            <a:prstGeom prst="roundRect">
              <a:avLst>
                <a:gd name="adj" fmla="val 1825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" name="Obdélník 36"/>
            <p:cNvSpPr/>
            <p:nvPr/>
          </p:nvSpPr>
          <p:spPr>
            <a:xfrm>
              <a:off x="4784314" y="2881833"/>
              <a:ext cx="3322652" cy="2862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altLang="cs-CZ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Třetí mocnina čísla má trojnásobný </a:t>
              </a:r>
              <a:r>
                <a:rPr lang="cs-CZ" altLang="cs-CZ" sz="3600" b="1" dirty="0">
                  <a:solidFill>
                    <a:srgbClr val="FFFF00"/>
                  </a:solidFill>
                  <a:cs typeface="Arial" panose="020B0604020202020204" pitchFamily="34" charset="0"/>
                </a:rPr>
                <a:t/>
              </a:r>
              <a:br>
                <a:rPr lang="cs-CZ" altLang="cs-CZ" sz="3600" b="1" dirty="0">
                  <a:solidFill>
                    <a:srgbClr val="FFFF00"/>
                  </a:solidFill>
                  <a:cs typeface="Arial" panose="020B0604020202020204" pitchFamily="34" charset="0"/>
                </a:rPr>
              </a:br>
              <a:r>
                <a:rPr lang="cs-CZ" altLang="cs-CZ" sz="3600" b="1" dirty="0">
                  <a:solidFill>
                    <a:srgbClr val="FFFF00"/>
                  </a:solidFill>
                  <a:cs typeface="Arial" panose="020B0604020202020204" pitchFamily="34" charset="0"/>
                </a:rPr>
                <a:t>počet </a:t>
              </a:r>
              <a:r>
                <a:rPr lang="cs-CZ" altLang="cs-CZ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nul, než dané číslo.</a:t>
              </a:r>
              <a:endParaRPr lang="cs-CZ" altLang="cs-CZ" sz="3600" b="1" dirty="0">
                <a:solidFill>
                  <a:srgbClr val="FFFF00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38" name="Levá složená závorka 37"/>
          <p:cNvSpPr/>
          <p:nvPr/>
        </p:nvSpPr>
        <p:spPr>
          <a:xfrm rot="16200000">
            <a:off x="1187906" y="4507665"/>
            <a:ext cx="311645" cy="696437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Levá složená závorka 39"/>
          <p:cNvSpPr/>
          <p:nvPr/>
        </p:nvSpPr>
        <p:spPr>
          <a:xfrm rot="16200000">
            <a:off x="3592920" y="3728840"/>
            <a:ext cx="311645" cy="2186233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Zahnutá šipka nahoru 38"/>
          <p:cNvSpPr/>
          <p:nvPr/>
        </p:nvSpPr>
        <p:spPr>
          <a:xfrm>
            <a:off x="2363872" y="2897649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Zahnutá šipka nahoru 42"/>
          <p:cNvSpPr/>
          <p:nvPr/>
        </p:nvSpPr>
        <p:spPr>
          <a:xfrm>
            <a:off x="3222560" y="3752547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4" name="Zahnutá šipka nahoru 43"/>
          <p:cNvSpPr/>
          <p:nvPr/>
        </p:nvSpPr>
        <p:spPr>
          <a:xfrm>
            <a:off x="3438584" y="3786778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59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/>
      <p:bldP spid="18" grpId="0"/>
      <p:bldP spid="19" grpId="0"/>
      <p:bldP spid="20" grpId="0"/>
      <p:bldP spid="23" grpId="0"/>
      <p:bldP spid="24" grpId="0"/>
      <p:bldP spid="2" grpId="0"/>
      <p:bldP spid="3" grpId="0"/>
      <p:bldP spid="15" grpId="0"/>
      <p:bldP spid="28" grpId="0"/>
      <p:bldP spid="29" grpId="0"/>
      <p:bldP spid="30" grpId="0"/>
      <p:bldP spid="38" grpId="0" animBg="1"/>
      <p:bldP spid="40" grpId="0" animBg="1"/>
      <p:bldP spid="39" grpId="0" animBg="1"/>
      <p:bldP spid="43" grpId="0" animBg="1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prstClr val="black"/>
                </a:solidFill>
              </a:rPr>
              <a:t>Třetí </a:t>
            </a:r>
            <a:r>
              <a:rPr lang="cs-CZ" sz="4400" dirty="0">
                <a:solidFill>
                  <a:prstClr val="black"/>
                </a:solidFill>
              </a:rPr>
              <a:t>mocnina</a:t>
            </a:r>
            <a:endParaRPr lang="cs-CZ" dirty="0"/>
          </a:p>
        </p:txBody>
      </p:sp>
      <p:sp>
        <p:nvSpPr>
          <p:cNvPr id="5" name="Rectangle 11"/>
          <p:cNvSpPr>
            <a:spLocks noGrp="1"/>
          </p:cNvSpPr>
          <p:nvPr>
            <p:ph idx="1"/>
          </p:nvPr>
        </p:nvSpPr>
        <p:spPr bwMode="auto">
          <a:xfrm>
            <a:off x="457200" y="1476038"/>
            <a:ext cx="8050544" cy="544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25000" lnSpcReduction="20000"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cs-CZ" altLang="cs-CZ" dirty="0" smtClean="0">
                <a:latin typeface="Arial" charset="0"/>
              </a:rPr>
              <a:t>       </a:t>
            </a:r>
          </a:p>
          <a:p>
            <a:pPr>
              <a:buNone/>
            </a:pPr>
            <a:r>
              <a:rPr lang="cs-CZ" altLang="cs-CZ" dirty="0" smtClean="0">
                <a:latin typeface="Arial" charset="0"/>
              </a:rPr>
              <a:t>     </a:t>
            </a:r>
          </a:p>
          <a:p>
            <a:pPr>
              <a:buNone/>
            </a:pPr>
            <a:r>
              <a:rPr lang="cs-CZ" altLang="cs-CZ" dirty="0" smtClean="0">
                <a:latin typeface="Arial" charset="0"/>
              </a:rPr>
              <a:t>   </a:t>
            </a:r>
            <a:endParaRPr lang="cs-CZ" altLang="cs-CZ" dirty="0">
              <a:latin typeface="Arial" charset="0"/>
            </a:endParaRPr>
          </a:p>
          <a:p>
            <a:pPr>
              <a:buFont typeface="Arial" charset="0"/>
              <a:buNone/>
            </a:pPr>
            <a:endParaRPr lang="cs-CZ" altLang="cs-CZ" dirty="0" smtClean="0">
              <a:latin typeface="Arial" charset="0"/>
            </a:endParaRPr>
          </a:p>
          <a:p>
            <a:pPr>
              <a:buNone/>
            </a:pPr>
            <a:r>
              <a:rPr lang="cs-CZ" altLang="cs-CZ" dirty="0" smtClean="0">
                <a:latin typeface="Arial" charset="0"/>
              </a:rPr>
              <a:t> </a:t>
            </a:r>
            <a:endParaRPr lang="cs-CZ" altLang="cs-CZ" dirty="0">
              <a:latin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021274" y="2564904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cs-CZ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Zahnutá šipka nahoru 6"/>
          <p:cNvSpPr/>
          <p:nvPr/>
        </p:nvSpPr>
        <p:spPr>
          <a:xfrm>
            <a:off x="1102187" y="2524834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231668" y="3645024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cs-CZ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287497" y="4826927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cs-CZ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753434" y="4852233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cs-CZ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Zahnutá šipka nahoru 13"/>
          <p:cNvSpPr/>
          <p:nvPr/>
        </p:nvSpPr>
        <p:spPr>
          <a:xfrm>
            <a:off x="2195736" y="2524834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Zahnutá šipka nahoru 14"/>
          <p:cNvSpPr/>
          <p:nvPr/>
        </p:nvSpPr>
        <p:spPr>
          <a:xfrm>
            <a:off x="2387250" y="2524834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2313274" y="2636912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cs-CZ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Zahnutá šipka nahoru 17"/>
          <p:cNvSpPr/>
          <p:nvPr/>
        </p:nvSpPr>
        <p:spPr>
          <a:xfrm>
            <a:off x="1161719" y="3588633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Zahnutá šipka nahoru 18"/>
          <p:cNvSpPr/>
          <p:nvPr/>
        </p:nvSpPr>
        <p:spPr>
          <a:xfrm>
            <a:off x="1397170" y="3576012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Zahnutá šipka nahoru 19"/>
          <p:cNvSpPr/>
          <p:nvPr/>
        </p:nvSpPr>
        <p:spPr>
          <a:xfrm>
            <a:off x="2493294" y="3573016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1" name="Zahnutá šipka nahoru 20"/>
          <p:cNvSpPr/>
          <p:nvPr/>
        </p:nvSpPr>
        <p:spPr>
          <a:xfrm>
            <a:off x="2709318" y="3573016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Zahnutá šipka nahoru 21"/>
          <p:cNvSpPr/>
          <p:nvPr/>
        </p:nvSpPr>
        <p:spPr>
          <a:xfrm>
            <a:off x="2927542" y="3598645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3" name="Zahnutá šipka nahoru 22"/>
          <p:cNvSpPr/>
          <p:nvPr/>
        </p:nvSpPr>
        <p:spPr>
          <a:xfrm>
            <a:off x="3131840" y="3580791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2961346" y="3665989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cs-CZ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13887" y="2052137"/>
            <a:ext cx="12218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0,1</a:t>
            </a:r>
            <a:r>
              <a:rPr lang="cs-CZ" altLang="cs-CZ" sz="3200" baseline="30000" dirty="0" smtClean="0">
                <a:solidFill>
                  <a:prstClr val="black"/>
                </a:solidFill>
                <a:latin typeface="Arial" charset="0"/>
              </a:rPr>
              <a:t>3 </a:t>
            </a: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=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670472" y="3068960"/>
            <a:ext cx="14494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0,01</a:t>
            </a:r>
            <a:r>
              <a:rPr lang="cs-CZ" altLang="cs-CZ" sz="3200" baseline="30000" dirty="0" smtClean="0">
                <a:solidFill>
                  <a:prstClr val="black"/>
                </a:solidFill>
                <a:latin typeface="Arial" charset="0"/>
              </a:rPr>
              <a:t>3 </a:t>
            </a: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=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670472" y="4092049"/>
            <a:ext cx="16770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0,001</a:t>
            </a:r>
            <a:r>
              <a:rPr lang="cs-CZ" altLang="cs-CZ" sz="3200" baseline="30000" dirty="0" smtClean="0">
                <a:solidFill>
                  <a:prstClr val="black"/>
                </a:solidFill>
                <a:latin typeface="Arial" charset="0"/>
              </a:rPr>
              <a:t>3 </a:t>
            </a: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=</a:t>
            </a:r>
            <a:endParaRPr lang="cs-CZ" dirty="0"/>
          </a:p>
        </p:txBody>
      </p:sp>
      <p:sp>
        <p:nvSpPr>
          <p:cNvPr id="24" name="Obdélník 23"/>
          <p:cNvSpPr/>
          <p:nvPr/>
        </p:nvSpPr>
        <p:spPr>
          <a:xfrm>
            <a:off x="1758858" y="2060848"/>
            <a:ext cx="120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0,001</a:t>
            </a:r>
            <a:endParaRPr lang="cs-CZ" altLang="cs-CZ" sz="3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1990110" y="3068959"/>
            <a:ext cx="21194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0,000 </a:t>
            </a:r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001 </a:t>
            </a:r>
            <a:endParaRPr lang="cs-CZ" altLang="cs-CZ" sz="3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2303748" y="4086330"/>
            <a:ext cx="28023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cs-CZ" altLang="cs-CZ" sz="3200" dirty="0">
                <a:solidFill>
                  <a:prstClr val="black"/>
                </a:solidFill>
                <a:latin typeface="Arial" charset="0"/>
              </a:rPr>
              <a:t>0,000 </a:t>
            </a:r>
            <a:r>
              <a:rPr lang="cs-CZ" altLang="cs-CZ" sz="3200" dirty="0" smtClean="0">
                <a:solidFill>
                  <a:prstClr val="black"/>
                </a:solidFill>
                <a:latin typeface="Arial" charset="0"/>
              </a:rPr>
              <a:t>000 001</a:t>
            </a:r>
            <a:endParaRPr lang="cs-CZ" altLang="cs-CZ" sz="3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541260" y="1484784"/>
            <a:ext cx="79664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 smtClean="0"/>
              <a:t>Pozoruj počet desetinných míst:</a:t>
            </a:r>
            <a:endParaRPr lang="cs-CZ" sz="3600" dirty="0"/>
          </a:p>
        </p:txBody>
      </p:sp>
      <p:sp>
        <p:nvSpPr>
          <p:cNvPr id="31" name="Levá složená závorka 30"/>
          <p:cNvSpPr/>
          <p:nvPr/>
        </p:nvSpPr>
        <p:spPr>
          <a:xfrm rot="16200000">
            <a:off x="1284149" y="4322886"/>
            <a:ext cx="311645" cy="696437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Levá složená závorka 33"/>
          <p:cNvSpPr/>
          <p:nvPr/>
        </p:nvSpPr>
        <p:spPr>
          <a:xfrm rot="16200000">
            <a:off x="3745889" y="3615477"/>
            <a:ext cx="311645" cy="2204677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Zaoblený obdélník 36"/>
          <p:cNvSpPr/>
          <p:nvPr/>
        </p:nvSpPr>
        <p:spPr>
          <a:xfrm>
            <a:off x="5148064" y="2054553"/>
            <a:ext cx="3911820" cy="4048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altLang="cs-CZ" sz="3600" b="1" dirty="0" smtClean="0">
                <a:solidFill>
                  <a:srgbClr val="FFFF00"/>
                </a:solidFill>
              </a:rPr>
              <a:t>Třetí mocnina čísla má trojnásobný </a:t>
            </a:r>
            <a:r>
              <a:rPr lang="cs-CZ" altLang="cs-CZ" sz="3600" b="1" dirty="0">
                <a:solidFill>
                  <a:srgbClr val="FFFF00"/>
                </a:solidFill>
              </a:rPr>
              <a:t/>
            </a:r>
            <a:br>
              <a:rPr lang="cs-CZ" altLang="cs-CZ" sz="3600" b="1" dirty="0">
                <a:solidFill>
                  <a:srgbClr val="FFFF00"/>
                </a:solidFill>
              </a:rPr>
            </a:br>
            <a:r>
              <a:rPr lang="cs-CZ" altLang="cs-CZ" sz="3600" b="1" dirty="0">
                <a:solidFill>
                  <a:srgbClr val="FFFF00"/>
                </a:solidFill>
              </a:rPr>
              <a:t>počet </a:t>
            </a:r>
            <a:r>
              <a:rPr lang="cs-CZ" altLang="cs-CZ" sz="3600" b="1" dirty="0" smtClean="0">
                <a:solidFill>
                  <a:srgbClr val="FFFF00"/>
                </a:solidFill>
              </a:rPr>
              <a:t>desetinných míst, než dané číslo.</a:t>
            </a:r>
            <a:endParaRPr lang="cs-CZ" altLang="cs-CZ" sz="3600" b="1" dirty="0">
              <a:solidFill>
                <a:srgbClr val="FFFF00"/>
              </a:solidFill>
            </a:endParaRPr>
          </a:p>
        </p:txBody>
      </p:sp>
      <p:sp>
        <p:nvSpPr>
          <p:cNvPr id="38" name="Zahnutá šipka nahoru 37"/>
          <p:cNvSpPr/>
          <p:nvPr/>
        </p:nvSpPr>
        <p:spPr>
          <a:xfrm>
            <a:off x="2629703" y="2524834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9" name="Zahnutá šipka nahoru 38"/>
          <p:cNvSpPr/>
          <p:nvPr/>
        </p:nvSpPr>
        <p:spPr>
          <a:xfrm>
            <a:off x="3375562" y="3593981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0" name="Zahnutá šipka nahoru 39"/>
          <p:cNvSpPr/>
          <p:nvPr/>
        </p:nvSpPr>
        <p:spPr>
          <a:xfrm>
            <a:off x="3599672" y="3593981"/>
            <a:ext cx="216024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66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1" grpId="0"/>
      <p:bldP spid="14" grpId="0" animBg="1"/>
      <p:bldP spid="15" grpId="0" animBg="1"/>
      <p:bldP spid="16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0" grpId="0"/>
      <p:bldP spid="2" grpId="0"/>
      <p:bldP spid="3" grpId="0"/>
      <p:bldP spid="13" grpId="0"/>
      <p:bldP spid="24" grpId="0"/>
      <p:bldP spid="25" grpId="0"/>
      <p:bldP spid="26" grpId="0"/>
      <p:bldP spid="31" grpId="0" animBg="1"/>
      <p:bldP spid="34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/>
            <a:r>
              <a:rPr lang="cs-CZ" altLang="cs-CZ" dirty="0">
                <a:solidFill>
                  <a:schemeClr val="tx1"/>
                </a:solidFill>
                <a:latin typeface="Arial" charset="0"/>
              </a:rPr>
              <a:t>Určete </a:t>
            </a:r>
            <a:r>
              <a:rPr lang="cs-CZ" altLang="cs-CZ" dirty="0" smtClean="0">
                <a:solidFill>
                  <a:schemeClr val="tx1"/>
                </a:solidFill>
                <a:latin typeface="Arial" charset="0"/>
              </a:rPr>
              <a:t>třetí </a:t>
            </a:r>
            <a:r>
              <a:rPr lang="cs-CZ" altLang="cs-CZ" dirty="0">
                <a:solidFill>
                  <a:schemeClr val="tx1"/>
                </a:solidFill>
                <a:latin typeface="Arial" charset="0"/>
              </a:rPr>
              <a:t>mocninu čísel:</a:t>
            </a:r>
          </a:p>
        </p:txBody>
      </p:sp>
      <p:sp>
        <p:nvSpPr>
          <p:cNvPr id="2" name="Obdélník 1"/>
          <p:cNvSpPr/>
          <p:nvPr/>
        </p:nvSpPr>
        <p:spPr>
          <a:xfrm>
            <a:off x="539552" y="1644005"/>
            <a:ext cx="963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cs-CZ" altLang="cs-CZ" sz="2400" b="1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cs-CZ" alt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332771" y="1619230"/>
            <a:ext cx="20730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270027" y="1617315"/>
            <a:ext cx="36782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(6∙10)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 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10) 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 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10) 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10" name="Obdélník 9"/>
          <p:cNvSpPr/>
          <p:nvPr/>
        </p:nvSpPr>
        <p:spPr>
          <a:xfrm>
            <a:off x="547594" y="2152154"/>
            <a:ext cx="3469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=(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6∙6 ∙6)∙(</a:t>
            </a: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∙10 ∙10) = 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3572118" y="2152154"/>
            <a:ext cx="1503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cs-CZ" altLang="cs-CZ" sz="2400" b="1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cs-CZ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cs-CZ" altLang="cs-CZ" sz="2400" b="1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4807961" y="2152153"/>
            <a:ext cx="19242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216 ∙ 1000 </a:t>
            </a:r>
            <a:r>
              <a:rPr lang="cs-CZ" alt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6560216" y="2114471"/>
            <a:ext cx="13837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alt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216 </a:t>
            </a:r>
            <a:r>
              <a:rPr lang="cs-CZ" alt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620277" y="2895679"/>
            <a:ext cx="1247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0,03</a:t>
            </a:r>
            <a:r>
              <a:rPr lang="cs-CZ" sz="2400" b="1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alt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1705061" y="2878940"/>
            <a:ext cx="2842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0,03</a:t>
            </a: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0,03 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0,03 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4349402" y="2858169"/>
            <a:ext cx="46150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 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0,01)</a:t>
            </a:r>
            <a:r>
              <a:rPr lang="cs-CZ" alt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 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0,01) ∙ </a:t>
            </a: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 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0,01) =</a:t>
            </a:r>
            <a:r>
              <a:rPr lang="cs-CZ" alt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altLang="cs-CZ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611560" y="3357344"/>
            <a:ext cx="4608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=(3</a:t>
            </a: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3 ∙ 3) ∙ (0,01 ∙ 0,01 ∙ 0,01)=</a:t>
            </a:r>
            <a:r>
              <a:rPr lang="cs-CZ" alt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5004048" y="3356992"/>
            <a:ext cx="17604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2400" b="1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cs-CZ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0,01</a:t>
            </a:r>
            <a:r>
              <a:rPr lang="cs-CZ" sz="2400" b="1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667757" y="3831431"/>
            <a:ext cx="25971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=27 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0,000001 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3050649" y="3800015"/>
            <a:ext cx="14702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0,000027</a:t>
            </a:r>
            <a:endParaRPr lang="cs-CZ" sz="2400" baseline="30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Skupina 20"/>
          <p:cNvGrpSpPr/>
          <p:nvPr/>
        </p:nvGrpSpPr>
        <p:grpSpPr>
          <a:xfrm>
            <a:off x="624718" y="4581128"/>
            <a:ext cx="8123746" cy="1584176"/>
            <a:chOff x="611560" y="4149080"/>
            <a:chExt cx="7659146" cy="1584176"/>
          </a:xfrm>
        </p:grpSpPr>
        <p:sp>
          <p:nvSpPr>
            <p:cNvPr id="22" name="Zaoblený obdélník 21"/>
            <p:cNvSpPr/>
            <p:nvPr/>
          </p:nvSpPr>
          <p:spPr>
            <a:xfrm>
              <a:off x="611560" y="4149080"/>
              <a:ext cx="7632848" cy="15841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Obdélník 22"/>
            <p:cNvSpPr/>
            <p:nvPr/>
          </p:nvSpPr>
          <p:spPr>
            <a:xfrm>
              <a:off x="637858" y="4618002"/>
              <a:ext cx="763284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3600" dirty="0">
                  <a:solidFill>
                    <a:srgbClr val="FFFF00"/>
                  </a:solidFill>
                </a:rPr>
                <a:t>Pro </a:t>
              </a:r>
              <a:r>
                <a:rPr lang="cs-CZ" sz="3600" dirty="0" smtClean="0">
                  <a:solidFill>
                    <a:srgbClr val="FFFF00"/>
                  </a:solidFill>
                </a:rPr>
                <a:t>všechna čísla </a:t>
              </a:r>
              <a:r>
                <a:rPr lang="cs-CZ" sz="3600" dirty="0" smtClean="0">
                  <a:solidFill>
                    <a:srgbClr val="FFFF00"/>
                  </a:solidFill>
                  <a:latin typeface="Monotype Corsiva" panose="03010101010201010101" pitchFamily="66" charset="0"/>
                </a:rPr>
                <a:t>a, b </a:t>
              </a:r>
              <a:r>
                <a:rPr lang="cs-CZ" sz="3600" dirty="0" smtClean="0">
                  <a:solidFill>
                    <a:srgbClr val="FFFF00"/>
                  </a:solidFill>
                </a:rPr>
                <a:t>platí: </a:t>
              </a:r>
              <a:r>
                <a:rPr lang="cs-CZ" sz="3600" dirty="0" smtClean="0">
                  <a:solidFill>
                    <a:srgbClr val="FFFF00"/>
                  </a:solidFill>
                  <a:latin typeface="Monotype Corsiva" panose="03010101010201010101" pitchFamily="66" charset="0"/>
                </a:rPr>
                <a:t> (a</a:t>
              </a:r>
              <a:r>
                <a:rPr lang="cs-CZ" sz="3600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cs-CZ" sz="3600" dirty="0">
                  <a:solidFill>
                    <a:srgbClr val="FFFF00"/>
                  </a:solidFill>
                  <a:latin typeface="Monotype Corsiva" panose="03010101010201010101" pitchFamily="66" charset="0"/>
                </a:rPr>
                <a:t>∙ </a:t>
              </a:r>
              <a:r>
                <a:rPr lang="cs-CZ" sz="3600" dirty="0" smtClean="0">
                  <a:solidFill>
                    <a:srgbClr val="FFFF00"/>
                  </a:solidFill>
                  <a:latin typeface="Monotype Corsiva" panose="03010101010201010101" pitchFamily="66" charset="0"/>
                </a:rPr>
                <a:t>b)</a:t>
              </a:r>
              <a:r>
                <a:rPr lang="cs-CZ" sz="3600" baseline="30000" dirty="0" smtClean="0">
                  <a:solidFill>
                    <a:srgbClr val="FFFF00"/>
                  </a:solidFill>
                  <a:latin typeface="Monotype Corsiva" panose="03010101010201010101" pitchFamily="66" charset="0"/>
                </a:rPr>
                <a:t>3</a:t>
              </a:r>
              <a:r>
                <a:rPr lang="cs-CZ" sz="3600" dirty="0" smtClean="0">
                  <a:solidFill>
                    <a:srgbClr val="FFFF00"/>
                  </a:solidFill>
                  <a:latin typeface="Monotype Corsiva" panose="03010101010201010101" pitchFamily="66" charset="0"/>
                </a:rPr>
                <a:t>=a</a:t>
              </a:r>
              <a:r>
                <a:rPr lang="cs-CZ" sz="3600" baseline="30000" dirty="0" smtClean="0">
                  <a:solidFill>
                    <a:srgbClr val="FFFF00"/>
                  </a:solidFill>
                  <a:latin typeface="Monotype Corsiva" panose="03010101010201010101" pitchFamily="66" charset="0"/>
                </a:rPr>
                <a:t>3</a:t>
              </a:r>
              <a:r>
                <a:rPr lang="cs-CZ" sz="3600" dirty="0" smtClean="0">
                  <a:solidFill>
                    <a:srgbClr val="FFFF00"/>
                  </a:solidFill>
                  <a:latin typeface="Monotype Corsiva" panose="03010101010201010101" pitchFamily="66" charset="0"/>
                </a:rPr>
                <a:t> </a:t>
              </a:r>
              <a:r>
                <a:rPr lang="cs-CZ" sz="3600" dirty="0">
                  <a:solidFill>
                    <a:srgbClr val="FFFF00"/>
                  </a:solidFill>
                  <a:latin typeface="Monotype Corsiva" panose="03010101010201010101" pitchFamily="66" charset="0"/>
                </a:rPr>
                <a:t>∙ </a:t>
              </a:r>
              <a:r>
                <a:rPr lang="cs-CZ" sz="3600" dirty="0" smtClean="0">
                  <a:solidFill>
                    <a:srgbClr val="FFFF00"/>
                  </a:solidFill>
                  <a:latin typeface="Monotype Corsiva" panose="03010101010201010101" pitchFamily="66" charset="0"/>
                </a:rPr>
                <a:t>b</a:t>
              </a:r>
              <a:r>
                <a:rPr lang="cs-CZ" sz="3600" baseline="30000" dirty="0" smtClean="0">
                  <a:solidFill>
                    <a:srgbClr val="FFFF00"/>
                  </a:solidFill>
                  <a:latin typeface="Monotype Corsiva" panose="03010101010201010101" pitchFamily="66" charset="0"/>
                </a:rPr>
                <a:t>3</a:t>
              </a:r>
              <a:r>
                <a:rPr lang="cs-CZ" sz="3600" dirty="0" smtClean="0">
                  <a:solidFill>
                    <a:srgbClr val="FFFF00"/>
                  </a:solidFill>
                  <a:latin typeface="Monotype Corsiva" panose="03010101010201010101" pitchFamily="66" charset="0"/>
                </a:rPr>
                <a:t> </a:t>
              </a:r>
              <a:endParaRPr lang="cs-CZ" sz="3600" dirty="0">
                <a:solidFill>
                  <a:srgbClr val="FFFF00"/>
                </a:solidFill>
                <a:latin typeface="Monotype Corsiva" panose="03010101010201010101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308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 tabulce M1 jsou třetí mocniny celých čísel od 0 do 1000.</a:t>
            </a:r>
          </a:p>
          <a:p>
            <a:r>
              <a:rPr lang="cs-CZ" dirty="0" smtClean="0"/>
              <a:t>Urči: 203</a:t>
            </a:r>
            <a:r>
              <a:rPr lang="cs-CZ" baseline="30000" dirty="0" smtClean="0"/>
              <a:t>3</a:t>
            </a:r>
            <a:r>
              <a:rPr lang="cs-CZ" dirty="0" smtClean="0"/>
              <a:t> </a:t>
            </a:r>
          </a:p>
          <a:p>
            <a:r>
              <a:rPr lang="cs-CZ" dirty="0" smtClean="0"/>
              <a:t>Ve sloupci </a:t>
            </a:r>
            <a:r>
              <a:rPr lang="cs-CZ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n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najdeme číslo </a:t>
            </a:r>
            <a:r>
              <a:rPr lang="cs-CZ" dirty="0" smtClean="0">
                <a:solidFill>
                  <a:srgbClr val="FF0000"/>
                </a:solidFill>
              </a:rPr>
              <a:t>203</a:t>
            </a:r>
          </a:p>
          <a:p>
            <a:r>
              <a:rPr lang="cs-CZ" dirty="0" smtClean="0"/>
              <a:t>Ve sloupci </a:t>
            </a:r>
            <a:r>
              <a:rPr lang="cs-CZ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n</a:t>
            </a:r>
            <a:r>
              <a:rPr lang="cs-CZ" b="1" baseline="300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3</a:t>
            </a:r>
            <a:r>
              <a:rPr lang="cs-CZ" dirty="0" smtClean="0"/>
              <a:t> najdeme třetí </a:t>
            </a:r>
          </a:p>
          <a:p>
            <a:pPr marL="0" indent="0">
              <a:buNone/>
            </a:pPr>
            <a:r>
              <a:rPr lang="cs-CZ" dirty="0" smtClean="0"/>
              <a:t>     mocninu tohoto čísla</a:t>
            </a:r>
          </a:p>
          <a:p>
            <a:pPr marL="0" indent="0">
              <a:buNone/>
            </a:pPr>
            <a:r>
              <a:rPr lang="cs-CZ" dirty="0" smtClean="0"/>
              <a:t>     203</a:t>
            </a:r>
            <a:r>
              <a:rPr lang="cs-CZ" baseline="30000" dirty="0" smtClean="0"/>
              <a:t>3 </a:t>
            </a:r>
            <a:r>
              <a:rPr lang="cs-CZ" dirty="0" smtClean="0"/>
              <a:t>= </a:t>
            </a:r>
            <a:r>
              <a:rPr lang="cs-CZ" dirty="0" smtClean="0">
                <a:solidFill>
                  <a:srgbClr val="FF0000"/>
                </a:solidFill>
              </a:rPr>
              <a:t>8 365 427</a:t>
            </a:r>
            <a:endParaRPr lang="cs-CZ" dirty="0"/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Třetí </a:t>
            </a:r>
            <a:r>
              <a:rPr lang="cs-CZ" dirty="0">
                <a:solidFill>
                  <a:schemeClr val="tx1"/>
                </a:solidFill>
              </a:rPr>
              <a:t>mocnina z matematických tabulek</a:t>
            </a:r>
            <a:r>
              <a:rPr lang="cs-CZ" altLang="cs-CZ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altLang="cs-CZ" dirty="0">
                <a:solidFill>
                  <a:schemeClr val="tx1"/>
                </a:solidFill>
                <a:latin typeface="Arial" charset="0"/>
              </a:rPr>
              <a:t>	</a:t>
            </a:r>
          </a:p>
        </p:txBody>
      </p:sp>
      <p:pic>
        <p:nvPicPr>
          <p:cNvPr id="4098" name="Picture 2" descr="C:\Users\Ehlerová\Desktop\tabulky\mocnina 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132856"/>
            <a:ext cx="3267261" cy="4357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88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2155</TotalTime>
  <Words>1151</Words>
  <Application>Microsoft Office PowerPoint</Application>
  <PresentationFormat>Předvádění na obrazovce (4:3)</PresentationFormat>
  <Paragraphs>209</Paragraphs>
  <Slides>15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Prezentace aplikace PowerPoint</vt:lpstr>
      <vt:lpstr>Prezentace aplikace PowerPoint</vt:lpstr>
      <vt:lpstr>Prezentace aplikace PowerPoint</vt:lpstr>
      <vt:lpstr>Určete třetí mocninu čísel:</vt:lpstr>
      <vt:lpstr>Zapiš součin pomocí druhé nebo třetí mocniny.</vt:lpstr>
      <vt:lpstr>Třetí mocnina</vt:lpstr>
      <vt:lpstr>Třetí mocnina</vt:lpstr>
      <vt:lpstr>Určete třetí mocninu čísel:</vt:lpstr>
      <vt:lpstr>Třetí mocnina z matematických tabulek  </vt:lpstr>
      <vt:lpstr>Třetí mocnina z matematických tabulek</vt:lpstr>
      <vt:lpstr>Třetí mocnina z matematických tabulek</vt:lpstr>
      <vt:lpstr>Urči třetí mocninu pomocí tabulek</vt:lpstr>
      <vt:lpstr>Vypočítej:</vt:lpstr>
      <vt:lpstr>Do které nádrže tvaru krychle se vejde 30 hl benzínu, jestliže první nádrž má hranu dlouhou 3,5 m a hrana druhé nádrže je 2,8 m? Která nádrž má větší objem a o kolik litrů?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Ehlerová</dc:creator>
  <cp:lastModifiedBy>Ehlerova</cp:lastModifiedBy>
  <cp:revision>157</cp:revision>
  <dcterms:created xsi:type="dcterms:W3CDTF">2013-10-07T18:29:41Z</dcterms:created>
  <dcterms:modified xsi:type="dcterms:W3CDTF">2014-01-29T20:10:31Z</dcterms:modified>
</cp:coreProperties>
</file>