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0" r:id="rId3"/>
    <p:sldId id="290" r:id="rId4"/>
    <p:sldId id="304" r:id="rId5"/>
    <p:sldId id="299" r:id="rId6"/>
    <p:sldId id="306" r:id="rId7"/>
    <p:sldId id="307" r:id="rId8"/>
    <p:sldId id="308" r:id="rId9"/>
    <p:sldId id="309" r:id="rId10"/>
    <p:sldId id="28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412FA"/>
    <a:srgbClr val="E428C9"/>
    <a:srgbClr val="44F913"/>
    <a:srgbClr val="E1522B"/>
    <a:srgbClr val="FFFFFF"/>
    <a:srgbClr val="16F6D1"/>
    <a:srgbClr val="EB4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4" autoAdjust="0"/>
    <p:restoredTop sz="94660"/>
  </p:normalViewPr>
  <p:slideViewPr>
    <p:cSldViewPr>
      <p:cViewPr varScale="1">
        <p:scale>
          <a:sx n="83" d="100"/>
          <a:sy n="83" d="100"/>
        </p:scale>
        <p:origin x="-8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8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16.png"/><Relationship Id="rId3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5.png"/><Relationship Id="rId2" Type="http://schemas.openxmlformats.org/officeDocument/2006/relationships/image" Target="../media/image3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1.png"/><Relationship Id="rId21" Type="http://schemas.openxmlformats.org/officeDocument/2006/relationships/image" Target="../media/image32.png"/><Relationship Id="rId7" Type="http://schemas.openxmlformats.org/officeDocument/2006/relationships/image" Target="../media/image180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themeOverride" Target="../theme/themeOverride1.xml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8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png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55.png"/><Relationship Id="rId21" Type="http://schemas.openxmlformats.org/officeDocument/2006/relationships/image" Target="../media/image71.png"/><Relationship Id="rId7" Type="http://schemas.openxmlformats.org/officeDocument/2006/relationships/image" Target="../media/image59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8.png"/><Relationship Id="rId11" Type="http://schemas.openxmlformats.org/officeDocument/2006/relationships/image" Target="../media/image61.png"/><Relationship Id="rId5" Type="http://schemas.openxmlformats.org/officeDocument/2006/relationships/image" Target="../media/image57.png"/><Relationship Id="rId15" Type="http://schemas.openxmlformats.org/officeDocument/2006/relationships/image" Target="../media/image65.png"/><Relationship Id="rId10" Type="http://schemas.openxmlformats.org/officeDocument/2006/relationships/image" Target="../media/image76.png"/><Relationship Id="rId19" Type="http://schemas.openxmlformats.org/officeDocument/2006/relationships/image" Target="../media/image69.png"/><Relationship Id="rId4" Type="http://schemas.openxmlformats.org/officeDocument/2006/relationships/image" Target="../media/image56.png"/><Relationship Id="rId9" Type="http://schemas.openxmlformats.org/officeDocument/2006/relationships/image" Target="../media/image75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3" Type="http://schemas.openxmlformats.org/officeDocument/2006/relationships/image" Target="../media/image73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8.png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19" Type="http://schemas.openxmlformats.org/officeDocument/2006/relationships/image" Target="../media/image91.png"/><Relationship Id="rId4" Type="http://schemas.openxmlformats.org/officeDocument/2006/relationships/image" Target="../media/image74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3" Type="http://schemas.openxmlformats.org/officeDocument/2006/relationships/image" Target="../media/image92.png"/><Relationship Id="rId21" Type="http://schemas.openxmlformats.org/officeDocument/2006/relationships/image" Target="../media/image110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5.png"/><Relationship Id="rId20" Type="http://schemas.openxmlformats.org/officeDocument/2006/relationships/image" Target="../media/image109.png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19" Type="http://schemas.openxmlformats.org/officeDocument/2006/relationships/image" Target="../media/image10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Relationship Id="rId22" Type="http://schemas.openxmlformats.org/officeDocument/2006/relationships/image" Target="../media/image1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18" Type="http://schemas.openxmlformats.org/officeDocument/2006/relationships/image" Target="../media/image127.png"/><Relationship Id="rId3" Type="http://schemas.openxmlformats.org/officeDocument/2006/relationships/image" Target="../media/image112.png"/><Relationship Id="rId21" Type="http://schemas.openxmlformats.org/officeDocument/2006/relationships/image" Target="../media/image130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17" Type="http://schemas.openxmlformats.org/officeDocument/2006/relationships/image" Target="../media/image126.png"/><Relationship Id="rId25" Type="http://schemas.openxmlformats.org/officeDocument/2006/relationships/image" Target="../media/image13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png"/><Relationship Id="rId20" Type="http://schemas.openxmlformats.org/officeDocument/2006/relationships/image" Target="../media/image129.png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24" Type="http://schemas.openxmlformats.org/officeDocument/2006/relationships/image" Target="../media/image133.png"/><Relationship Id="rId5" Type="http://schemas.openxmlformats.org/officeDocument/2006/relationships/image" Target="../media/image114.png"/><Relationship Id="rId15" Type="http://schemas.openxmlformats.org/officeDocument/2006/relationships/image" Target="../media/image124.png"/><Relationship Id="rId23" Type="http://schemas.openxmlformats.org/officeDocument/2006/relationships/image" Target="../media/image132.png"/><Relationship Id="rId10" Type="http://schemas.openxmlformats.org/officeDocument/2006/relationships/image" Target="../media/image119.png"/><Relationship Id="rId19" Type="http://schemas.openxmlformats.org/officeDocument/2006/relationships/image" Target="../media/image128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Relationship Id="rId22" Type="http://schemas.openxmlformats.org/officeDocument/2006/relationships/image" Target="../media/image1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2318683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KINDL, K. Sbírka úloh z algebry. Praha: SPN, 1974. Publikace č. 45-12-47. s.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93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96 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61310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Rozklad mnohočlenu na součin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VY_32_INOVACE_22.17.EHL.MA.8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12. 02. 2014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Rozklad mnohočlenu na součin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9208" y="980727"/>
            <a:ext cx="8229600" cy="1757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Při rozkladu mnohočlenu na součin budeme vytýkat před závorku </a:t>
            </a:r>
            <a:r>
              <a:rPr lang="cs-CZ" sz="2800" dirty="0" smtClean="0">
                <a:solidFill>
                  <a:srgbClr val="FF0000"/>
                </a:solidFill>
              </a:rPr>
              <a:t>všechny činitele</a:t>
            </a:r>
            <a:r>
              <a:rPr lang="cs-CZ" sz="2800" dirty="0" smtClean="0"/>
              <a:t>, které se </a:t>
            </a:r>
            <a:r>
              <a:rPr lang="cs-CZ" sz="2800" dirty="0" smtClean="0">
                <a:solidFill>
                  <a:srgbClr val="FF0000"/>
                </a:solidFill>
              </a:rPr>
              <a:t>vyskytují ve všech členech mnohočlenu – největší společný dělitel. </a:t>
            </a:r>
            <a:r>
              <a:rPr lang="cs-CZ" sz="2800" dirty="0">
                <a:solidFill>
                  <a:srgbClr val="FF0000"/>
                </a:solidFill>
              </a:rPr>
              <a:t>Vydělíme jím všechny členy mnohočlenu.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07504" y="3794155"/>
                <a:ext cx="223224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94155"/>
                <a:ext cx="223224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33832" y="4994012"/>
                <a:ext cx="240526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8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−8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𝑦𝑧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32" y="4994012"/>
                <a:ext cx="240526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2196611" y="3794155"/>
                <a:ext cx="35283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3∙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cs-CZ" sz="2800" dirty="0" smtClean="0"/>
                  <a:t> =</a:t>
                </a:r>
                <a:endParaRPr lang="cs-CZ" sz="28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611" y="3794155"/>
                <a:ext cx="352839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24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597493" y="3838793"/>
                <a:ext cx="226949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𝑥𝑥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(1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sz="2800" dirty="0" smtClean="0"/>
                  <a:t> =</a:t>
                </a:r>
                <a:endParaRPr lang="cs-CZ" sz="28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493" y="3838793"/>
                <a:ext cx="226949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2123728" y="4363323"/>
                <a:ext cx="19591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363323"/>
                <a:ext cx="195916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07504" y="2738373"/>
                <a:ext cx="173111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+4=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38373"/>
                <a:ext cx="173111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69208" y="3275252"/>
                <a:ext cx="202652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8" y="3275252"/>
                <a:ext cx="2026528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4048616" y="3261593"/>
                <a:ext cx="202652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(5−4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616" y="3261593"/>
                <a:ext cx="2026528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délník 17"/>
              <p:cNvSpPr/>
              <p:nvPr/>
            </p:nvSpPr>
            <p:spPr>
              <a:xfrm>
                <a:off x="2123728" y="3265820"/>
                <a:ext cx="202652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265820"/>
                <a:ext cx="2026528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3154199" y="2738373"/>
                <a:ext cx="161321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+1)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199" y="2738373"/>
                <a:ext cx="1613215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1616751" y="2738373"/>
                <a:ext cx="173111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751" y="2738373"/>
                <a:ext cx="1731113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2368043" y="4994012"/>
                <a:ext cx="178221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8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043" y="4994012"/>
                <a:ext cx="1782213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133832" y="5805264"/>
                <a:ext cx="240526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+6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32" y="5805264"/>
                <a:ext cx="2405261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2482307" y="5805264"/>
                <a:ext cx="18736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307" y="5805264"/>
                <a:ext cx="1873669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6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22" grpId="0"/>
      <p:bldP spid="18" grpId="0"/>
      <p:bldP spid="19" grpId="0"/>
      <p:bldP spid="23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FF0000"/>
                </a:solidFill>
              </a:rPr>
              <a:t>Rozklad mnohočlenu na součin vytýkáním před závorku</a:t>
            </a:r>
            <a:endParaRPr lang="cs-CZ" sz="3600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32" y="1818221"/>
            <a:ext cx="1800200" cy="6480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Postup: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2120860" y="1484784"/>
                <a:ext cx="28803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𝑦𝑧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−15</m:t>
                      </m:r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60" y="1484784"/>
                <a:ext cx="288032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348880"/>
            <a:ext cx="7912496" cy="10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Koeficienty </a:t>
            </a:r>
            <a:r>
              <a:rPr lang="cs-CZ" dirty="0" smtClean="0">
                <a:solidFill>
                  <a:srgbClr val="FF0000"/>
                </a:solidFill>
              </a:rPr>
              <a:t>rozložíme na součiny prvočísel</a:t>
            </a:r>
            <a:r>
              <a:rPr lang="cs-CZ" dirty="0" smtClean="0"/>
              <a:t>, mocniny rozepíšeme jako </a:t>
            </a:r>
            <a:r>
              <a:rPr lang="cs-CZ" dirty="0" smtClean="0">
                <a:solidFill>
                  <a:srgbClr val="FF0000"/>
                </a:solidFill>
              </a:rPr>
              <a:t>součiny základů 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4031940" y="3400692"/>
                <a:ext cx="3600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3400692"/>
                <a:ext cx="36004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obsah 2"/>
          <p:cNvSpPr txBox="1">
            <a:spLocks/>
          </p:cNvSpPr>
          <p:nvPr/>
        </p:nvSpPr>
        <p:spPr>
          <a:xfrm>
            <a:off x="476656" y="3947458"/>
            <a:ext cx="7912496" cy="633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Najdeme </a:t>
            </a:r>
            <a:r>
              <a:rPr lang="cs-CZ" dirty="0" smtClean="0">
                <a:solidFill>
                  <a:srgbClr val="FF0000"/>
                </a:solidFill>
              </a:rPr>
              <a:t>společné činitele</a:t>
            </a:r>
            <a:r>
              <a:rPr lang="cs-CZ" dirty="0" smtClean="0"/>
              <a:t> všech členů</a:t>
            </a:r>
            <a:endParaRPr lang="cs-CZ" dirty="0"/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4144" y="4437112"/>
            <a:ext cx="763284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rgbClr val="FF0000"/>
                </a:solidFill>
              </a:rPr>
              <a:t>Vytkneme všechny společné činitele </a:t>
            </a:r>
            <a:r>
              <a:rPr lang="cs-CZ" dirty="0" smtClean="0"/>
              <a:t>před závorku - společný dělitel mnohočlenu. 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3739010" y="5723236"/>
                <a:ext cx="22322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𝑥𝑧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−5)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010" y="5723236"/>
                <a:ext cx="223224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683568" y="3339200"/>
                <a:ext cx="4320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339200"/>
                <a:ext cx="43204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1036305" y="3338714"/>
                <a:ext cx="3673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05" y="3338714"/>
                <a:ext cx="36734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2063354" y="3373260"/>
                <a:ext cx="34840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354" y="3373260"/>
                <a:ext cx="348406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722640" y="3409836"/>
                <a:ext cx="4651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640" y="3409836"/>
                <a:ext cx="46519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403648" y="3347891"/>
                <a:ext cx="3600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347891"/>
                <a:ext cx="360040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1714536" y="3356846"/>
                <a:ext cx="2880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36" y="3356846"/>
                <a:ext cx="288032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1259632" y="3360941"/>
                <a:ext cx="28201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360941"/>
                <a:ext cx="282019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1946436" y="3391548"/>
                <a:ext cx="1772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436" y="3391548"/>
                <a:ext cx="177292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3419872" y="3384424"/>
                <a:ext cx="4680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384424"/>
                <a:ext cx="468077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1619672" y="3391548"/>
                <a:ext cx="2493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391548"/>
                <a:ext cx="249300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3739010" y="3391548"/>
                <a:ext cx="4729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010" y="3391548"/>
                <a:ext cx="472950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281312" y="3409836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312" y="3409836"/>
                <a:ext cx="354584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2303120" y="3429000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120" y="3429000"/>
                <a:ext cx="534121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2843808" y="3409836"/>
                <a:ext cx="4331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409836"/>
                <a:ext cx="433132" cy="52322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3011972" y="3409836"/>
                <a:ext cx="5490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972" y="3409836"/>
                <a:ext cx="549048" cy="52322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641352" y="3409836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352" y="3409836"/>
                <a:ext cx="354584" cy="52322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905048" y="3338714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048" y="3338714"/>
                <a:ext cx="354584" cy="52322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869592" y="5805264"/>
                <a:ext cx="295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592" y="5805264"/>
                <a:ext cx="295273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348172" y="5814720"/>
                <a:ext cx="295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172" y="5814720"/>
                <a:ext cx="295273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3430551" y="5825754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551" y="5825754"/>
                <a:ext cx="410689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2123728" y="5820182"/>
                <a:ext cx="295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820182"/>
                <a:ext cx="295273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1691680" y="5733256"/>
                <a:ext cx="415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733256"/>
                <a:ext cx="415498" cy="523220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3158670" y="5748810"/>
                <a:ext cx="415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70" y="5748810"/>
                <a:ext cx="415498" cy="523220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4611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22222E-6 2.96296E-6 L -0.01233 0.3430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17153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5.55556E-7 -3.7037E-6 L -0.23698 0.33264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11111E-6 -4.81481E-6 L 0.00434 0.3426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7130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0 L -0.25816 0.33634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168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8.33333E-7 0.00417 L -0.02014 0.34445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17014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5E-6 -0.0007 L -0.24618 0.33472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9" y="1675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500"/>
                            </p:stCondLst>
                            <p:childTnLst>
                              <p:par>
                                <p:cTn id="16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4723 0.3465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7315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2187 0.34583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17292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02535 0.34028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17014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01337 0.3430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17153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6" grpId="1" build="allAtOnce"/>
      <p:bldP spid="7" grpId="0" build="p"/>
      <p:bldP spid="15" grpId="0" build="p"/>
      <p:bldP spid="17" grpId="0"/>
      <p:bldP spid="18" grpId="0" build="p"/>
      <p:bldP spid="18" grpId="1" build="allAtOnce"/>
      <p:bldP spid="18" grpId="2" build="allAtOnce"/>
      <p:bldP spid="19" grpId="0"/>
      <p:bldP spid="19" grpId="1"/>
      <p:bldP spid="19" grpId="2"/>
      <p:bldP spid="20" grpId="0" build="p"/>
      <p:bldP spid="20" grpId="1" build="allAtOnce"/>
      <p:bldP spid="21" grpId="0" build="p"/>
      <p:bldP spid="21" grpId="1" build="allAtOnce"/>
      <p:bldP spid="21" grpId="2" build="allAtOnce"/>
      <p:bldP spid="22" grpId="0" build="p"/>
      <p:bldP spid="22" grpId="1" build="allAtOnce"/>
      <p:bldP spid="23" grpId="0" build="p"/>
      <p:bldP spid="23" grpId="1" build="allAtOnce"/>
      <p:bldP spid="23" grpId="2" build="allAtOnce"/>
      <p:bldP spid="24" grpId="0" build="p"/>
      <p:bldP spid="24" grpId="1" build="allAtOnce"/>
      <p:bldP spid="25" grpId="0" build="p"/>
      <p:bldP spid="25" grpId="1" build="allAtOnce"/>
      <p:bldP spid="26" grpId="0" build="p"/>
      <p:bldP spid="26" grpId="1" build="allAtOnce"/>
      <p:bldP spid="26" grpId="2" build="allAtOnce"/>
      <p:bldP spid="26" grpId="3" build="allAtOnce"/>
      <p:bldP spid="27" grpId="0" build="p"/>
      <p:bldP spid="27" grpId="1" build="allAtOnce"/>
      <p:bldP spid="28" grpId="0" build="p"/>
      <p:bldP spid="28" grpId="1" build="allAtOnce"/>
      <p:bldP spid="28" grpId="2" build="allAtOnce"/>
      <p:bldP spid="28" grpId="3" build="allAtOnce"/>
      <p:bldP spid="29" grpId="0" build="p"/>
      <p:bldP spid="29" grpId="1" build="allAtOnce"/>
      <p:bldP spid="30" grpId="0" build="p"/>
      <p:bldP spid="30" grpId="1" build="allAtOnce"/>
      <p:bldP spid="31" grpId="0" build="p"/>
      <p:bldP spid="31" grpId="2" build="allAtOnce"/>
      <p:bldP spid="32" grpId="0" build="p"/>
      <p:bldP spid="32" grpId="1" build="allAtOnce"/>
      <p:bldP spid="33" grpId="0" build="p"/>
      <p:bldP spid="33" grpId="1" build="allAtOnce"/>
      <p:bldP spid="34" grpId="0" build="p"/>
      <p:bldP spid="34" grpId="1" build="allAtOnce"/>
      <p:bldP spid="8" grpId="0"/>
      <p:bldP spid="35" grpId="0"/>
      <p:bldP spid="36" grpId="0"/>
      <p:bldP spid="37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278" y="188640"/>
            <a:ext cx="5361501" cy="86409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Rozlož mnohočlen </a:t>
            </a:r>
            <a:r>
              <a:rPr lang="cs-CZ" sz="3200" dirty="0"/>
              <a:t>na </a:t>
            </a:r>
            <a:r>
              <a:rPr lang="cs-CZ" sz="3200" dirty="0" smtClean="0"/>
              <a:t>součin: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815119" y="1403484"/>
                <a:ext cx="17089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𝑥𝑦</m:t>
                      </m:r>
                      <m:r>
                        <a:rPr lang="cs-CZ" sz="2400" i="1" dirty="0" smtClean="0">
                          <a:latin typeface="Cambria Math"/>
                        </a:rPr>
                        <m:t> – </m:t>
                      </m:r>
                      <m:r>
                        <a:rPr lang="cs-CZ" sz="2400" i="1" dirty="0" err="1" smtClean="0">
                          <a:latin typeface="Cambria Math"/>
                        </a:rPr>
                        <m:t>𝑦𝑧</m:t>
                      </m:r>
                      <m:r>
                        <a:rPr lang="cs-CZ" sz="2400" i="1" dirty="0" smtClean="0">
                          <a:latin typeface="Cambria Math"/>
                        </a:rPr>
                        <m:t> =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19" y="1403484"/>
                <a:ext cx="1708929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785439" y="2060848"/>
                <a:ext cx="24898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3</m:t>
                      </m:r>
                      <m:r>
                        <a:rPr lang="cs-CZ" sz="2400" i="1" dirty="0" smtClean="0">
                          <a:latin typeface="Cambria Math"/>
                        </a:rPr>
                        <m:t>𝑥</m:t>
                      </m:r>
                      <m:r>
                        <a:rPr lang="cs-CZ" sz="2400" i="1" dirty="0" smtClean="0">
                          <a:latin typeface="Cambria Math"/>
                        </a:rPr>
                        <m:t> + 6</m:t>
                      </m:r>
                      <m:r>
                        <a:rPr lang="cs-CZ" sz="2400" i="1" dirty="0" smtClean="0">
                          <a:latin typeface="Cambria Math"/>
                        </a:rPr>
                        <m:t>𝑦</m:t>
                      </m:r>
                      <m:r>
                        <a:rPr lang="cs-CZ" sz="2400" i="1" dirty="0" smtClean="0">
                          <a:latin typeface="Cambria Math"/>
                        </a:rPr>
                        <m:t> – 6</m:t>
                      </m:r>
                      <m:r>
                        <a:rPr lang="cs-CZ" sz="2400" i="1" dirty="0" smtClean="0">
                          <a:latin typeface="Cambria Math"/>
                        </a:rPr>
                        <m:t>𝑧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39" y="2060848"/>
                <a:ext cx="248984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827584" y="2708920"/>
                <a:ext cx="26234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 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</a:rPr>
                      <m:t>𝑚</m:t>
                    </m:r>
                    <m:r>
                      <a:rPr lang="cs-CZ" sz="2400" i="1" baseline="30000" dirty="0">
                        <a:latin typeface="Cambria Math"/>
                      </a:rPr>
                      <m:t>5 </m:t>
                    </m:r>
                    <m:r>
                      <a:rPr lang="cs-CZ" sz="2400" i="1" dirty="0">
                        <a:latin typeface="Cambria Math"/>
                      </a:rPr>
                      <m:t>− </m:t>
                    </m:r>
                    <m:r>
                      <a:rPr lang="cs-CZ" sz="2400" i="1" dirty="0">
                        <a:latin typeface="Cambria Math"/>
                      </a:rPr>
                      <m:t>𝑚</m:t>
                    </m:r>
                    <m:r>
                      <a:rPr lang="cs-CZ" sz="2400" i="1" baseline="30000" dirty="0">
                        <a:latin typeface="Cambria Math"/>
                      </a:rPr>
                      <m:t>2 </m:t>
                    </m:r>
                    <m:r>
                      <a:rPr lang="cs-CZ" sz="2400" i="1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08920"/>
                <a:ext cx="262341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817175" y="4067780"/>
                <a:ext cx="2409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</a:rPr>
                      <m:t>𝑥</m:t>
                    </m:r>
                    <m:r>
                      <a:rPr lang="cs-CZ" sz="2400" i="1" baseline="30000" dirty="0">
                        <a:latin typeface="Cambria Math"/>
                      </a:rPr>
                      <m:t>3</m:t>
                    </m:r>
                    <m:r>
                      <a:rPr lang="cs-CZ" sz="2400" i="1" dirty="0">
                        <a:latin typeface="Cambria Math"/>
                      </a:rPr>
                      <m:t>𝑦</m:t>
                    </m:r>
                    <m:r>
                      <a:rPr lang="cs-CZ" sz="2400" i="1" baseline="30000" dirty="0">
                        <a:latin typeface="Cambria Math"/>
                      </a:rPr>
                      <m:t>2</m:t>
                    </m:r>
                    <m:r>
                      <a:rPr lang="cs-CZ" sz="2400" i="1" dirty="0">
                        <a:latin typeface="Cambria Math"/>
                      </a:rPr>
                      <m:t> + 8</m:t>
                    </m:r>
                    <m:r>
                      <a:rPr lang="cs-CZ" sz="2400" i="1" dirty="0">
                        <a:latin typeface="Cambria Math"/>
                      </a:rPr>
                      <m:t>𝑥</m:t>
                    </m:r>
                    <m:r>
                      <a:rPr lang="cs-CZ" sz="2400" i="1" baseline="30000" dirty="0">
                        <a:latin typeface="Cambria Math"/>
                      </a:rPr>
                      <m:t>3</m:t>
                    </m:r>
                    <m:r>
                      <a:rPr lang="cs-CZ" sz="2400" i="1" dirty="0">
                        <a:latin typeface="Cambria Math"/>
                      </a:rPr>
                      <m:t>𝑦</m:t>
                    </m:r>
                    <m:r>
                      <a:rPr lang="cs-CZ" sz="2400" i="1" baseline="30000" dirty="0">
                        <a:latin typeface="Cambria Math"/>
                      </a:rPr>
                      <m:t>3 </m:t>
                    </m:r>
                    <m:r>
                      <a:rPr lang="cs-CZ" sz="2400" i="1" dirty="0">
                        <a:latin typeface="Cambria Math"/>
                      </a:rPr>
                      <m:t>=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75" y="4067780"/>
                <a:ext cx="240912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843632" y="3356992"/>
                <a:ext cx="2789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18</m:t>
                      </m:r>
                      <m:r>
                        <a:rPr lang="cs-CZ" sz="2400" i="1" dirty="0" smtClean="0">
                          <a:latin typeface="Cambria Math"/>
                        </a:rPr>
                        <m:t>𝑎𝑏</m:t>
                      </m:r>
                      <m:r>
                        <a:rPr lang="cs-CZ" sz="2400" i="1" baseline="30000" dirty="0" smtClean="0">
                          <a:latin typeface="Cambria Math"/>
                        </a:rPr>
                        <m:t>2 </m:t>
                      </m:r>
                      <m:r>
                        <a:rPr lang="cs-CZ" sz="2400" i="1" dirty="0">
                          <a:latin typeface="Cambria Math"/>
                        </a:rPr>
                        <m:t>+ 21</m:t>
                      </m:r>
                      <m:r>
                        <a:rPr lang="cs-CZ" sz="2400" i="1" dirty="0">
                          <a:latin typeface="Cambria Math"/>
                        </a:rPr>
                        <m:t>𝑎</m:t>
                      </m:r>
                      <m:r>
                        <a:rPr lang="cs-CZ" sz="2400" i="1" baseline="30000" dirty="0">
                          <a:latin typeface="Cambria Math"/>
                        </a:rPr>
                        <m:t>2</m:t>
                      </m:r>
                      <m:r>
                        <a:rPr lang="cs-CZ" sz="2400" i="1" dirty="0">
                          <a:latin typeface="Cambria Math"/>
                        </a:rPr>
                        <m:t>𝑏</m:t>
                      </m:r>
                      <m:r>
                        <a:rPr lang="cs-CZ" sz="2400" i="1" baseline="30000" dirty="0">
                          <a:latin typeface="Cambria Math"/>
                        </a:rPr>
                        <m:t>2 </m:t>
                      </m:r>
                      <m:r>
                        <a:rPr lang="cs-CZ" sz="24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632" y="3356992"/>
                <a:ext cx="2789033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827584" y="4859868"/>
                <a:ext cx="25038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20</m:t>
                      </m:r>
                      <m:r>
                        <a:rPr lang="cs-CZ" sz="2400" i="1" dirty="0" smtClean="0">
                          <a:latin typeface="Cambria Math"/>
                        </a:rPr>
                        <m:t>𝑎𝑥</m:t>
                      </m:r>
                      <m:r>
                        <a:rPr lang="cs-CZ" sz="2400" i="1" dirty="0" smtClean="0">
                          <a:latin typeface="Cambria Math"/>
                        </a:rPr>
                        <m:t> − 42</m:t>
                      </m:r>
                      <m:r>
                        <a:rPr lang="cs-CZ" sz="2400" i="1" dirty="0">
                          <a:latin typeface="Cambria Math"/>
                        </a:rPr>
                        <m:t>𝑏𝑦</m:t>
                      </m:r>
                      <m:r>
                        <a:rPr lang="cs-CZ" sz="2400" i="1" dirty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859868"/>
                <a:ext cx="2503827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délník 50"/>
              <p:cNvSpPr/>
              <p:nvPr/>
            </p:nvSpPr>
            <p:spPr>
              <a:xfrm>
                <a:off x="952417" y="5634632"/>
                <a:ext cx="2896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5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r>
                        <a:rPr lang="cs-CZ" sz="24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b="0" i="1" dirty="0" smtClean="0">
                          <a:latin typeface="Cambria Math"/>
                        </a:rPr>
                        <m:t>−10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r>
                        <a:rPr lang="cs-CZ" sz="24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 –</m:t>
                      </m:r>
                      <m:r>
                        <a:rPr lang="cs-CZ" sz="2400" b="0" i="1" dirty="0" smtClean="0">
                          <a:latin typeface="Cambria Math"/>
                        </a:rPr>
                        <m:t>15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r>
                        <a:rPr lang="cs-CZ" sz="2400" i="1" dirty="0" smtClean="0">
                          <a:latin typeface="Cambria Math"/>
                        </a:rPr>
                        <m:t>= </m:t>
                      </m:r>
                      <m:r>
                        <a:rPr lang="cs-CZ" sz="2400" i="1" baseline="30000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1" name="Obdélní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17" y="5634632"/>
                <a:ext cx="2896562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2286746" y="1403484"/>
                <a:ext cx="1421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– </m:t>
                      </m:r>
                      <m:r>
                        <a:rPr lang="cs-CZ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746" y="1403484"/>
                <a:ext cx="1421158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3062431" y="2051556"/>
                <a:ext cx="2229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+2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–2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431" y="2051556"/>
                <a:ext cx="2229649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546"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/>
              <p:cNvSpPr/>
              <p:nvPr/>
            </p:nvSpPr>
            <p:spPr>
              <a:xfrm>
                <a:off x="2551948" y="2699776"/>
                <a:ext cx="25241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 smtClean="0">
                    <a:solidFill>
                      <a:srgbClr val="FF0000"/>
                    </a:solidFill>
                  </a:rPr>
                  <a:t> 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cs-CZ" sz="2400" b="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cs-CZ" sz="2400" i="1" baseline="30000" dirty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cs-CZ" sz="2400" b="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cs-CZ" sz="2400" i="1" baseline="30000" dirty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−1)</m:t>
                    </m:r>
                  </m:oMath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Obdélní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948" y="2699776"/>
                <a:ext cx="2524108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/>
              <p:cNvSpPr/>
              <p:nvPr/>
            </p:nvSpPr>
            <p:spPr>
              <a:xfrm>
                <a:off x="3523328" y="3347700"/>
                <a:ext cx="19127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cs-CZ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𝑎𝑏</m:t>
                    </m:r>
                    <m:r>
                      <a:rPr lang="cs-CZ" sz="240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(6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7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cs-CZ" sz="2400" dirty="0" smtClean="0">
                    <a:solidFill>
                      <a:srgbClr val="FF0000"/>
                    </a:solidFill>
                  </a:rPr>
                  <a:t>)</a:t>
                </a:r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Obdélní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328" y="3347700"/>
                <a:ext cx="1912768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955" t="-10526" r="-3822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délník 56"/>
              <p:cNvSpPr/>
              <p:nvPr/>
            </p:nvSpPr>
            <p:spPr>
              <a:xfrm>
                <a:off x="3093271" y="4066628"/>
                <a:ext cx="20547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cs-CZ" sz="2400" i="1" baseline="30000" dirty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cs-CZ" sz="2400" i="1" baseline="30000" dirty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(1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+ 8</m:t>
                    </m:r>
                    <m:r>
                      <a:rPr lang="cs-CZ" sz="2400" i="1" dirty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cs-CZ" sz="2400" dirty="0" smtClean="0">
                    <a:solidFill>
                      <a:srgbClr val="FF0000"/>
                    </a:solidFill>
                  </a:rPr>
                  <a:t>)</a:t>
                </a:r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Obdélní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271" y="4066628"/>
                <a:ext cx="2054793" cy="461665"/>
              </a:xfrm>
              <a:prstGeom prst="rect">
                <a:avLst/>
              </a:prstGeom>
              <a:blipFill rotWithShape="1">
                <a:blip r:embed="rId14"/>
                <a:stretch>
                  <a:fillRect t="-10526" r="-3858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/>
              <p:cNvSpPr/>
              <p:nvPr/>
            </p:nvSpPr>
            <p:spPr>
              <a:xfrm>
                <a:off x="3094558" y="4859868"/>
                <a:ext cx="24135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(1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𝑎𝑥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𝑏𝑦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Obdélník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58" y="4859868"/>
                <a:ext cx="2413546" cy="461665"/>
              </a:xfrm>
              <a:prstGeom prst="rect">
                <a:avLst/>
              </a:prstGeom>
              <a:blipFill rotWithShape="1">
                <a:blip r:embed="rId15"/>
                <a:stretch>
                  <a:fillRect r="-253"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délník 65"/>
              <p:cNvSpPr/>
              <p:nvPr/>
            </p:nvSpPr>
            <p:spPr>
              <a:xfrm>
                <a:off x="3521915" y="5651956"/>
                <a:ext cx="1698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(−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–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3)</m:t>
                      </m:r>
                      <m:r>
                        <a:rPr lang="cs-CZ" sz="24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Obdélník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915" y="5651956"/>
                <a:ext cx="1698157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293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778098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Vytkněte dvojčlen před závorku: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418684" y="4118302"/>
                <a:ext cx="20174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)(1+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684" y="4118302"/>
                <a:ext cx="201741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752173" y="1331476"/>
                <a:ext cx="10483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1331476"/>
                <a:ext cx="1048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349808" y="4149080"/>
                <a:ext cx="43205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08" y="4149080"/>
                <a:ext cx="43205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384129" y="1340768"/>
                <a:ext cx="3913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29" y="1340768"/>
                <a:ext cx="391325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752281" y="1346512"/>
                <a:ext cx="3858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281" y="1346512"/>
                <a:ext cx="385875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972471" y="1352256"/>
                <a:ext cx="2232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471" y="1352256"/>
                <a:ext cx="223265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2987824" y="13407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340768"/>
                <a:ext cx="41069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607939" y="1331476"/>
                <a:ext cx="295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39" y="1331476"/>
                <a:ext cx="29527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1533590" y="1352272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590" y="1352272"/>
                <a:ext cx="434734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ástupný symbol pro obsah 2"/>
          <p:cNvSpPr txBox="1">
            <a:spLocks/>
          </p:cNvSpPr>
          <p:nvPr/>
        </p:nvSpPr>
        <p:spPr>
          <a:xfrm>
            <a:off x="307246" y="1764721"/>
            <a:ext cx="8729249" cy="92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Označíme </a:t>
            </a:r>
            <a:r>
              <a:rPr lang="cs-CZ" sz="2400" dirty="0" smtClean="0">
                <a:solidFill>
                  <a:srgbClr val="FF0000"/>
                </a:solidFill>
              </a:rPr>
              <a:t>společné činitele </a:t>
            </a:r>
            <a:r>
              <a:rPr lang="cs-CZ" sz="2400" dirty="0" smtClean="0"/>
              <a:t>z obou sčítanců a </a:t>
            </a:r>
            <a:r>
              <a:rPr lang="cs-CZ" sz="2400" dirty="0" smtClean="0">
                <a:solidFill>
                  <a:srgbClr val="FF0000"/>
                </a:solidFill>
              </a:rPr>
              <a:t>vytkneme</a:t>
            </a:r>
            <a:r>
              <a:rPr lang="cs-CZ" sz="2400" dirty="0" smtClean="0"/>
              <a:t> je před závorku.</a:t>
            </a:r>
            <a:endParaRPr lang="cs-CZ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102056" y="1314480"/>
                <a:ext cx="10483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056" y="1314480"/>
                <a:ext cx="1048300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604644" y="2714304"/>
                <a:ext cx="295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644" y="2714304"/>
                <a:ext cx="295273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771131" y="2699628"/>
                <a:ext cx="3481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31" y="2699628"/>
                <a:ext cx="348172" cy="400110"/>
              </a:xfrm>
              <a:prstGeom prst="rect">
                <a:avLst/>
              </a:prstGeom>
              <a:blipFill rotWithShape="1">
                <a:blip r:embed="rId1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2583822" y="2701915"/>
                <a:ext cx="3481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3822" y="2701915"/>
                <a:ext cx="348172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522104" y="4149080"/>
                <a:ext cx="30197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000" i="1" dirty="0">
                          <a:latin typeface="Cambria Math"/>
                        </a:rPr>
                        <m:t> +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𝑛</m:t>
                      </m:r>
                      <m:r>
                        <a:rPr lang="cs-CZ" sz="2000" i="1" dirty="0">
                          <a:latin typeface="Cambria Math"/>
                        </a:rPr>
                        <m:t>) +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>
                          <a:latin typeface="Cambria Math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000" i="1" dirty="0">
                          <a:latin typeface="Cambria Math"/>
                        </a:rPr>
                        <m:t> +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𝑛</m:t>
                      </m:r>
                      <m:r>
                        <a:rPr lang="cs-CZ" sz="2000" i="1" dirty="0">
                          <a:latin typeface="Cambria Math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04" y="4149080"/>
                <a:ext cx="3019737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384129" y="3738040"/>
            <a:ext cx="2669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Uprav součet na součin:</a:t>
            </a:r>
            <a:endParaRPr lang="cs-CZ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03702" y="4653136"/>
                <a:ext cx="31175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 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(4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+2) – (4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+2)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2" y="4653136"/>
                <a:ext cx="3117585" cy="400110"/>
              </a:xfrm>
              <a:prstGeom prst="rect">
                <a:avLst/>
              </a:prstGeom>
              <a:blipFill rotWithShape="1"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597884" y="5157192"/>
                <a:ext cx="34862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3</m:t>
                      </m:r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𝑑</m:t>
                      </m:r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 (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𝑐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+ 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𝑎𝑏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– 8 (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𝑎𝑏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+ 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𝑐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84" y="5157192"/>
                <a:ext cx="3486275" cy="400110"/>
              </a:xfrm>
              <a:prstGeom prst="rect">
                <a:avLst/>
              </a:prstGeom>
              <a:blipFill rotWithShape="1">
                <a:blip r:embed="rId18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569852" y="5733256"/>
                <a:ext cx="3481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2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𝑎</m:t>
                      </m:r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 </m:t>
                      </m:r>
                      <m:d>
                        <m:dPr>
                          <m:ctrlPr>
                            <a:rPr lang="cs-CZ" sz="2000" i="1" dirty="0"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cs-CZ" sz="2000" b="0" i="1" dirty="0" smtClean="0">
                              <a:latin typeface="Cambria Math"/>
                              <a:ea typeface="Times New Roman"/>
                            </a:rPr>
                            <m:t>𝑥</m:t>
                          </m:r>
                          <m:r>
                            <a:rPr lang="cs-CZ" sz="2000" i="1" dirty="0">
                              <a:latin typeface="Cambria Math"/>
                              <a:ea typeface="Times New Roman"/>
                            </a:rPr>
                            <m:t> + </m:t>
                          </m:r>
                          <m:r>
                            <a:rPr lang="cs-CZ" sz="2000" i="1" dirty="0">
                              <a:latin typeface="Cambria Math"/>
                              <a:ea typeface="Times New Roman"/>
                            </a:rPr>
                            <m:t>𝑎𝑥</m:t>
                          </m:r>
                        </m:e>
                      </m:d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+3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+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𝑎𝑥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52" y="5733256"/>
                <a:ext cx="3481851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3412992" y="4651976"/>
                <a:ext cx="20880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 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(4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 +2)(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 –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1)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 </m:t>
                      </m:r>
                    </m:oMath>
                  </m:oMathPara>
                </a14:m>
                <a:endParaRPr lang="cs-CZ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992" y="4651976"/>
                <a:ext cx="2088007" cy="400110"/>
              </a:xfrm>
              <a:prstGeom prst="rect">
                <a:avLst/>
              </a:prstGeom>
              <a:blipFill rotWithShape="1">
                <a:blip r:embed="rId2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957885" y="5166312"/>
                <a:ext cx="24143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(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𝑐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 + 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𝑎𝑏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) (3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𝑑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 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−8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) </m:t>
                      </m:r>
                    </m:oMath>
                  </m:oMathPara>
                </a14:m>
                <a:endParaRPr lang="cs-CZ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85" y="5166312"/>
                <a:ext cx="2414315" cy="400110"/>
              </a:xfrm>
              <a:prstGeom prst="rect">
                <a:avLst/>
              </a:prstGeom>
              <a:blipFill rotWithShape="1">
                <a:blip r:embed="rId2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3843299" y="5733192"/>
                <a:ext cx="23128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000" i="1" dirty="0" smtClean="0">
                              <a:solidFill>
                                <a:srgbClr val="008000"/>
                              </a:solidFill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cs-CZ" sz="2000" b="0" i="1" dirty="0" smtClean="0">
                              <a:solidFill>
                                <a:srgbClr val="008000"/>
                              </a:solidFill>
                              <a:latin typeface="Cambria Math"/>
                              <a:ea typeface="Times New Roman"/>
                            </a:rPr>
                            <m:t>𝑥</m:t>
                          </m:r>
                          <m:r>
                            <a:rPr lang="cs-CZ" sz="2000" i="1" dirty="0">
                              <a:solidFill>
                                <a:srgbClr val="008000"/>
                              </a:solidFill>
                              <a:latin typeface="Cambria Math"/>
                              <a:ea typeface="Times New Roman"/>
                            </a:rPr>
                            <m:t> + </m:t>
                          </m:r>
                          <m:r>
                            <a:rPr lang="cs-CZ" sz="2000" i="1" dirty="0">
                              <a:solidFill>
                                <a:srgbClr val="008000"/>
                              </a:solidFill>
                              <a:latin typeface="Cambria Math"/>
                              <a:ea typeface="Times New Roman"/>
                            </a:rPr>
                            <m:t>𝑎𝑥</m:t>
                          </m:r>
                        </m:e>
                      </m:d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(2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𝑎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+3) </m:t>
                      </m:r>
                    </m:oMath>
                  </m:oMathPara>
                </a14:m>
                <a:endParaRPr lang="cs-CZ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299" y="5733192"/>
                <a:ext cx="2312877" cy="400110"/>
              </a:xfrm>
              <a:prstGeom prst="rect">
                <a:avLst/>
              </a:prstGeom>
              <a:blipFill rotWithShape="1">
                <a:blip r:embed="rId2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477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277 L -0.00296 0.2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025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278 L -0.15157 0.206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16996 0.203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90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6649 0.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07466 0.2009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 build="p"/>
      <p:bldP spid="19" grpId="0"/>
      <p:bldP spid="19" grpId="1"/>
      <p:bldP spid="21" grpId="0"/>
      <p:bldP spid="22" grpId="0"/>
      <p:bldP spid="23" grpId="0"/>
      <p:bldP spid="2" grpId="0"/>
      <p:bldP spid="12" grpId="0"/>
      <p:bldP spid="18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98015" y="4437112"/>
                <a:ext cx="30248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5</m:t>
                      </m:r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 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(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– 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+4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𝑧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(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– 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15" y="4437112"/>
                <a:ext cx="302480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251520" y="1052736"/>
                <a:ext cx="26434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2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–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3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2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=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2736"/>
                <a:ext cx="2643481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Nadpis 3"/>
          <p:cNvSpPr txBox="1">
            <a:spLocks/>
          </p:cNvSpPr>
          <p:nvPr/>
        </p:nvSpPr>
        <p:spPr>
          <a:xfrm>
            <a:off x="323528" y="274638"/>
            <a:ext cx="317869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Uprav na součin: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395536" y="3530625"/>
            <a:ext cx="8003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Společné </a:t>
            </a:r>
            <a:r>
              <a:rPr lang="cs-CZ" sz="2400" dirty="0">
                <a:solidFill>
                  <a:srgbClr val="FF0000"/>
                </a:solidFill>
              </a:rPr>
              <a:t>činitele </a:t>
            </a:r>
            <a:r>
              <a:rPr lang="cs-CZ" sz="2400" dirty="0"/>
              <a:t>z obou </a:t>
            </a:r>
            <a:r>
              <a:rPr lang="cs-CZ" sz="2400" dirty="0" smtClean="0"/>
              <a:t>sčítanců </a:t>
            </a:r>
            <a:r>
              <a:rPr lang="cs-CZ" sz="2400" dirty="0" smtClean="0">
                <a:solidFill>
                  <a:srgbClr val="FF0000"/>
                </a:solidFill>
              </a:rPr>
              <a:t>vytkneme</a:t>
            </a:r>
            <a:r>
              <a:rPr lang="cs-CZ" sz="2400" dirty="0" smtClean="0"/>
              <a:t> </a:t>
            </a:r>
            <a:r>
              <a:rPr lang="cs-CZ" sz="2400" dirty="0"/>
              <a:t>před závorku.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4346" y="2276872"/>
            <a:ext cx="8003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Upravíme dvojčlen </a:t>
            </a:r>
            <a:r>
              <a:rPr lang="cs-CZ" sz="2400" dirty="0" smtClean="0">
                <a:solidFill>
                  <a:srgbClr val="FF0000"/>
                </a:solidFill>
              </a:rPr>
              <a:t>vytknutím znaménka mínus (-1)  </a:t>
            </a:r>
            <a:r>
              <a:rPr lang="cs-CZ" sz="2400" dirty="0" smtClean="0"/>
              <a:t>z jednoho dvojčlenu.</a:t>
            </a:r>
            <a:endParaRPr lang="cs-CZ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627784" y="1052736"/>
                <a:ext cx="136815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2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–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3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052736"/>
                <a:ext cx="1368152" cy="400110"/>
              </a:xfrm>
              <a:prstGeom prst="rect">
                <a:avLst/>
              </a:prstGeom>
              <a:blipFill rotWithShape="1">
                <a:blip r:embed="rId5"/>
                <a:stretch>
                  <a:fillRect r="-7111"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3923928" y="1063056"/>
                <a:ext cx="230425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000" i="1" dirty="0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</a:rPr>
                            <m:t>–</m:t>
                          </m:r>
                          <m:r>
                            <a:rPr lang="cs-CZ" sz="2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</a:rPr>
                            <m:t>1</m:t>
                          </m:r>
                        </m:e>
                      </m:d>
                      <m:r>
                        <a:rPr lang="cs-CZ" sz="20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0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cs-CZ" sz="2000" i="1" dirty="0">
                              <a:solidFill>
                                <a:srgbClr val="00B050"/>
                              </a:solidFill>
                              <a:latin typeface="Cambria Math"/>
                              <a:ea typeface="Times New Roman"/>
                            </a:rPr>
                            <m:t>–</m:t>
                          </m:r>
                          <m:r>
                            <a:rPr lang="cs-CZ" sz="20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Times New Roman"/>
                            </a:rPr>
                            <m:t>2+</m:t>
                          </m:r>
                          <m:r>
                            <a:rPr lang="cs-CZ" sz="20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Times New Roman"/>
                            </a:rPr>
                            <m:t>𝑥</m:t>
                          </m:r>
                        </m:e>
                      </m:d>
                      <m:r>
                        <a:rPr lang="cs-CZ" sz="2000" b="0" i="1" dirty="0" smtClean="0">
                          <a:solidFill>
                            <a:schemeClr val="tx1"/>
                          </a:solidFill>
                          <a:latin typeface="Cambria Math"/>
                          <a:ea typeface="Times New Roman"/>
                        </a:rPr>
                        <m:t>=</m:t>
                      </m:r>
                    </m:oMath>
                  </m:oMathPara>
                </a14:m>
                <a:endParaRPr lang="cs-CZ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063056"/>
                <a:ext cx="2304256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984728" y="1064232"/>
                <a:ext cx="100811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2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728" y="1064232"/>
                <a:ext cx="1008112" cy="400110"/>
              </a:xfrm>
              <a:prstGeom prst="rect">
                <a:avLst/>
              </a:prstGeom>
              <a:blipFill rotWithShape="1">
                <a:blip r:embed="rId7"/>
                <a:stretch>
                  <a:fillRect r="-12727"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vá složená závorka 13"/>
          <p:cNvSpPr/>
          <p:nvPr/>
        </p:nvSpPr>
        <p:spPr>
          <a:xfrm rot="16200000">
            <a:off x="5196488" y="1085752"/>
            <a:ext cx="259443" cy="932354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Levá složená závorka 14"/>
          <p:cNvSpPr/>
          <p:nvPr/>
        </p:nvSpPr>
        <p:spPr>
          <a:xfrm rot="16200000">
            <a:off x="4154247" y="1119742"/>
            <a:ext cx="259443" cy="864094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4184528" y="1709413"/>
                <a:ext cx="6335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+ 3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528" y="1709413"/>
                <a:ext cx="633507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4822320" y="1681981"/>
                <a:ext cx="7938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  <a:ea typeface="Times New Roman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2</m:t>
                      </m:r>
                      <m:r>
                        <a:rPr lang="cs-CZ" sz="2000" i="1" dirty="0">
                          <a:latin typeface="Cambria Math"/>
                          <a:ea typeface="Times New Roman"/>
                        </a:rPr>
                        <m:t>)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320" y="1681981"/>
                <a:ext cx="793800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3077" r="-18462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délník 17"/>
          <p:cNvSpPr/>
          <p:nvPr/>
        </p:nvSpPr>
        <p:spPr>
          <a:xfrm>
            <a:off x="374346" y="3068960"/>
            <a:ext cx="8590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Vynásobíme člen před závorkou (- 1) a upravíme členy v závorce.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1" name="Levá složená závorka 20"/>
          <p:cNvSpPr/>
          <p:nvPr/>
        </p:nvSpPr>
        <p:spPr>
          <a:xfrm rot="16200000">
            <a:off x="1869658" y="1223716"/>
            <a:ext cx="227106" cy="583061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Levá složená závorka 21"/>
          <p:cNvSpPr/>
          <p:nvPr/>
        </p:nvSpPr>
        <p:spPr>
          <a:xfrm rot="16200000">
            <a:off x="789538" y="1223716"/>
            <a:ext cx="227106" cy="583061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39552" y="1556792"/>
            <a:ext cx="2397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Pozor!!!! Není stejné.</a:t>
            </a:r>
            <a:endParaRPr lang="cs-CZ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8097706" y="1063056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  <a:ea typeface="Times New Roman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706" y="1063056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5792385" y="1700808"/>
                <a:ext cx="22980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  <a:ea typeface="Cambria Math"/>
                        </a:rPr>
                        <m:t>=(</m:t>
                      </m:r>
                      <m:r>
                        <a:rPr lang="cs-CZ" sz="2000" b="0" i="1" dirty="0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sz="2000" b="0" i="1" dirty="0" smtClean="0">
                          <a:latin typeface="Cambria Math"/>
                          <a:ea typeface="Cambria Math"/>
                        </a:rPr>
                        <m:t>−2)∙(</m:t>
                      </m:r>
                      <m:r>
                        <a:rPr lang="cs-CZ" sz="2000" b="0" i="1" dirty="0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000" b="0" i="1" dirty="0" smtClean="0">
                          <a:latin typeface="Cambria Math"/>
                          <a:ea typeface="Cambria Math"/>
                        </a:rPr>
                        <m:t>+3)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385" y="1700808"/>
                <a:ext cx="2298001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7263728" y="1089203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728" y="1089203"/>
                <a:ext cx="29527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881444" y="4437112"/>
                <a:ext cx="20170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(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𝑥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 – 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𝑦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)(5 −4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𝑧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  <a:ea typeface="Times New Roman"/>
                        </a:rPr>
                        <m:t>)</m:t>
                      </m:r>
                    </m:oMath>
                  </m:oMathPara>
                </a14:m>
                <a:endParaRPr lang="cs-CZ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444" y="4437112"/>
                <a:ext cx="2017027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446582" y="4941168"/>
                <a:ext cx="31793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000" i="1" dirty="0" smtClean="0">
                          <a:latin typeface="Cambria Math"/>
                        </a:rPr>
                        <m:t> (</m:t>
                      </m:r>
                      <m:r>
                        <a:rPr lang="cs-CZ" sz="200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latin typeface="Cambria Math"/>
                        </a:rPr>
                        <m:t> – 1) + 2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𝑛</m:t>
                      </m:r>
                      <m:r>
                        <a:rPr lang="cs-CZ" sz="2000" i="1" dirty="0" smtClean="0">
                          <a:latin typeface="Cambria Math"/>
                        </a:rPr>
                        <m:t> (1 – </m:t>
                      </m:r>
                      <m:r>
                        <a:rPr lang="cs-CZ" sz="200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latin typeface="Cambria Math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82" y="4941168"/>
                <a:ext cx="3179397" cy="400110"/>
              </a:xfrm>
              <a:prstGeom prst="rect">
                <a:avLst/>
              </a:prstGeom>
              <a:blipFill rotWithShape="1">
                <a:blip r:embed="rId1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405824" y="5517232"/>
                <a:ext cx="3045962" cy="437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a:rPr lang="cs-CZ" sz="2000" b="0" i="0" dirty="0" smtClean="0">
                        <a:latin typeface="Cambria Math"/>
                      </a:rPr>
                      <m:t>3</m:t>
                    </m:r>
                    <m:r>
                      <a:rPr lang="cs-CZ" sz="2000" b="0" i="1" dirty="0" smtClean="0">
                        <a:latin typeface="Cambria Math"/>
                      </a:rPr>
                      <m:t>𝑥</m:t>
                    </m:r>
                    <m:r>
                      <a:rPr lang="cs-CZ" sz="2000" i="1" dirty="0" smtClean="0">
                        <a:latin typeface="Cambria Math"/>
                      </a:rPr>
                      <m:t> (</m:t>
                    </m:r>
                    <m:r>
                      <a:rPr lang="cs-CZ" sz="2000" i="1" dirty="0" smtClean="0">
                        <a:latin typeface="Cambria Math"/>
                      </a:rPr>
                      <m:t>𝑝</m:t>
                    </m:r>
                    <m:r>
                      <a:rPr lang="cs-CZ" sz="2000" i="1" dirty="0" smtClean="0">
                        <a:latin typeface="Cambria Math"/>
                      </a:rPr>
                      <m:t> – 4) –8</m:t>
                    </m:r>
                    <m:r>
                      <a:rPr lang="cs-CZ" sz="2000" b="0" i="1" dirty="0" smtClean="0">
                        <a:latin typeface="Cambria Math"/>
                      </a:rPr>
                      <m:t>𝑦</m:t>
                    </m:r>
                    <m:r>
                      <a:rPr lang="cs-CZ" sz="2000" i="1" dirty="0" smtClean="0">
                        <a:latin typeface="Cambria Math"/>
                      </a:rPr>
                      <m:t> (4 – </m:t>
                    </m:r>
                    <m:r>
                      <a:rPr lang="cs-CZ" sz="2000" i="1" dirty="0" smtClean="0">
                        <a:latin typeface="Cambria Math"/>
                      </a:rPr>
                      <m:t>𝑝</m:t>
                    </m:r>
                    <m:r>
                      <a:rPr lang="cs-CZ" sz="2000" i="1" dirty="0" smtClean="0">
                        <a:latin typeface="Cambria Math"/>
                      </a:rPr>
                      <m:t>) =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24" y="5517232"/>
                <a:ext cx="3045962" cy="437684"/>
              </a:xfrm>
              <a:prstGeom prst="rect">
                <a:avLst/>
              </a:prstGeom>
              <a:blipFill rotWithShape="1">
                <a:blip r:embed="rId15"/>
                <a:stretch>
                  <a:fillRect t="-1389" b="-208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421273" y="6165304"/>
                <a:ext cx="32662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latin typeface="Cambria Math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𝑎</m:t>
                      </m:r>
                      <m:r>
                        <a:rPr lang="cs-CZ" sz="2000" b="0" i="1" dirty="0" smtClean="0">
                          <a:latin typeface="Cambria Math"/>
                        </a:rPr>
                        <m:t>+ </m:t>
                      </m:r>
                      <m:r>
                        <a:rPr lang="cs-CZ" sz="2000" i="1" dirty="0">
                          <a:latin typeface="Cambria Math"/>
                        </a:rPr>
                        <m:t>𝑑</m:t>
                      </m:r>
                      <m:r>
                        <a:rPr lang="cs-CZ" sz="2000" i="1" dirty="0">
                          <a:latin typeface="Cambria Math"/>
                        </a:rPr>
                        <m:t>) – </m:t>
                      </m:r>
                      <m:r>
                        <a:rPr lang="cs-CZ" sz="2000" i="1" dirty="0">
                          <a:latin typeface="Cambria Math"/>
                        </a:rPr>
                        <m:t>𝑏</m:t>
                      </m:r>
                      <m:r>
                        <a:rPr lang="cs-CZ" sz="2000" i="1" dirty="0">
                          <a:latin typeface="Cambria Math"/>
                        </a:rPr>
                        <m:t> (−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000" i="1" dirty="0">
                          <a:latin typeface="Cambria Math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>
                          <a:latin typeface="Cambria Math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73" y="6165304"/>
                <a:ext cx="3266215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3861131" y="4935432"/>
                <a:ext cx="19811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 – 1)(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–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131" y="4935432"/>
                <a:ext cx="1981183" cy="400110"/>
              </a:xfrm>
              <a:prstGeom prst="rect">
                <a:avLst/>
              </a:prstGeom>
              <a:blipFill rotWithShape="1">
                <a:blip r:embed="rId1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3861632" y="5511488"/>
                <a:ext cx="2121606" cy="437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 dirty="0" smtClean="0">
                        <a:solidFill>
                          <a:srgbClr val="008000"/>
                        </a:solidFill>
                        <a:latin typeface="Cambria Math"/>
                      </a:rPr>
                      <m:t>(</m:t>
                    </m:r>
                    <m:r>
                      <a:rPr lang="cs-CZ" sz="2000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𝑝</m:t>
                    </m:r>
                    <m:r>
                      <a:rPr lang="cs-CZ" sz="2000" i="1" dirty="0" smtClean="0">
                        <a:solidFill>
                          <a:srgbClr val="008000"/>
                        </a:solidFill>
                        <a:latin typeface="Cambria Math"/>
                      </a:rPr>
                      <m:t> – 4)(3</m:t>
                    </m:r>
                    <m:r>
                      <a:rPr lang="cs-CZ" sz="2000" b="0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𝑥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000" b="0" i="1" dirty="0" smtClean="0">
                        <a:solidFill>
                          <a:srgbClr val="008000"/>
                        </a:solidFill>
                        <a:latin typeface="Cambria Math"/>
                      </a:rPr>
                      <m:t>8</m:t>
                    </m:r>
                    <m:r>
                      <a:rPr lang="cs-CZ" sz="2000" b="0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𝑦</m:t>
                    </m:r>
                    <m:r>
                      <a:rPr lang="cs-CZ" sz="2000" i="1" dirty="0" smtClean="0">
                        <a:solidFill>
                          <a:srgbClr val="008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cs-CZ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632" y="5511488"/>
                <a:ext cx="2121606" cy="437684"/>
              </a:xfrm>
              <a:prstGeom prst="rect">
                <a:avLst/>
              </a:prstGeom>
              <a:blipFill rotWithShape="1">
                <a:blip r:embed="rId18"/>
                <a:stretch>
                  <a:fillRect t="-1389" r="-287" b="-208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869117" y="6165304"/>
                <a:ext cx="20756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+ 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</a:rPr>
                        <m:t>)(2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000" b="0" i="1" dirty="0" smtClean="0">
                          <a:solidFill>
                            <a:srgbClr val="008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000" i="1" dirty="0">
                          <a:solidFill>
                            <a:srgbClr val="008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0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117" y="6165304"/>
                <a:ext cx="2075696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bdélník 35"/>
          <p:cNvSpPr/>
          <p:nvPr/>
        </p:nvSpPr>
        <p:spPr>
          <a:xfrm>
            <a:off x="391538" y="4005064"/>
            <a:ext cx="2669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Uprav součet na součin: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4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0.29358 -0.0912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0" y="-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757 -0.0872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-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/>
      <p:bldP spid="16" grpId="1"/>
      <p:bldP spid="17" grpId="0"/>
      <p:bldP spid="17" grpId="1"/>
      <p:bldP spid="18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278" y="188640"/>
            <a:ext cx="5361501" cy="86409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Rozlož mnohočlen </a:t>
            </a:r>
            <a:r>
              <a:rPr lang="cs-CZ" sz="3200" dirty="0"/>
              <a:t>na </a:t>
            </a:r>
            <a:r>
              <a:rPr lang="cs-CZ" sz="3200" dirty="0" smtClean="0"/>
              <a:t>součin: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422566" y="1024768"/>
                <a:ext cx="19648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15</m:t>
                      </m:r>
                      <m:r>
                        <a:rPr lang="cs-CZ" sz="2000" i="1" dirty="0" smtClean="0">
                          <a:latin typeface="Cambria Math"/>
                        </a:rPr>
                        <m:t>𝑥𝑦</m:t>
                      </m:r>
                      <m:r>
                        <a:rPr lang="cs-CZ" sz="2000" i="1" dirty="0" smtClean="0">
                          <a:latin typeface="Cambria Math"/>
                        </a:rPr>
                        <m:t> – 10</m:t>
                      </m:r>
                      <m:r>
                        <a:rPr lang="cs-CZ" sz="2000" i="1" dirty="0" smtClean="0">
                          <a:latin typeface="Cambria Math"/>
                        </a:rPr>
                        <m:t>𝑥𝑧</m:t>
                      </m:r>
                      <m:r>
                        <a:rPr lang="cs-CZ" sz="2000" i="1" dirty="0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6" y="1024768"/>
                <a:ext cx="1964897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422566" y="2152288"/>
                <a:ext cx="18607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𝑝</m:t>
                      </m:r>
                      <m:r>
                        <a:rPr lang="cs-CZ" sz="2000" i="1" baseline="30000" dirty="0">
                          <a:latin typeface="Cambria Math"/>
                        </a:rPr>
                        <m:t>2</m:t>
                      </m:r>
                      <m:r>
                        <a:rPr lang="cs-CZ" sz="2000" i="1" dirty="0">
                          <a:latin typeface="Cambria Math"/>
                        </a:rPr>
                        <m:t>𝑞</m:t>
                      </m:r>
                      <m:r>
                        <a:rPr lang="cs-CZ" sz="2000" i="1" baseline="30000" dirty="0">
                          <a:latin typeface="Cambria Math"/>
                        </a:rPr>
                        <m:t>4 </m:t>
                      </m:r>
                      <m:r>
                        <a:rPr lang="cs-CZ" sz="2000" i="1" dirty="0">
                          <a:latin typeface="Cambria Math"/>
                        </a:rPr>
                        <m:t>+ </m:t>
                      </m:r>
                      <m:r>
                        <a:rPr lang="cs-CZ" sz="2000" i="1" dirty="0">
                          <a:latin typeface="Cambria Math"/>
                        </a:rPr>
                        <m:t>𝑞</m:t>
                      </m:r>
                      <m:r>
                        <a:rPr lang="cs-CZ" sz="2000" i="1" baseline="30000" dirty="0">
                          <a:latin typeface="Cambria Math"/>
                        </a:rPr>
                        <m:t>3</m:t>
                      </m:r>
                      <m:r>
                        <a:rPr lang="cs-CZ" sz="2000" i="1" dirty="0">
                          <a:latin typeface="Cambria Math"/>
                        </a:rPr>
                        <m:t>𝑟</m:t>
                      </m:r>
                      <m:r>
                        <a:rPr lang="cs-CZ" sz="2000" i="1" baseline="30000" dirty="0">
                          <a:latin typeface="Cambria Math"/>
                        </a:rPr>
                        <m:t>2 </m:t>
                      </m:r>
                      <m:r>
                        <a:rPr lang="cs-CZ" sz="20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6" y="2152288"/>
                <a:ext cx="1860702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392584" y="5117122"/>
                <a:ext cx="229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18</m:t>
                      </m:r>
                      <m:r>
                        <a:rPr lang="cs-CZ" sz="2000" i="1" dirty="0" smtClean="0">
                          <a:latin typeface="Cambria Math"/>
                        </a:rPr>
                        <m:t>𝑥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𝑦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4 </m:t>
                      </m:r>
                      <m:r>
                        <a:rPr lang="cs-CZ" sz="2000" i="1" dirty="0">
                          <a:latin typeface="Cambria Math"/>
                        </a:rPr>
                        <m:t>+ </m:t>
                      </m:r>
                      <m:r>
                        <a:rPr lang="cs-CZ" sz="2000" i="1" dirty="0" smtClean="0">
                          <a:latin typeface="Cambria Math"/>
                        </a:rPr>
                        <m:t>𝑥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3</m:t>
                      </m:r>
                      <m:r>
                        <a:rPr lang="cs-CZ" sz="2000" i="1" dirty="0" smtClean="0">
                          <a:latin typeface="Cambria Math"/>
                        </a:rPr>
                        <m:t>𝑦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𝑧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 </m:t>
                      </m:r>
                      <m:r>
                        <a:rPr lang="cs-CZ" sz="20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84" y="5117122"/>
                <a:ext cx="2294667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409480" y="2780928"/>
                <a:ext cx="25262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𝑏</m:t>
                      </m:r>
                      <m:r>
                        <a:rPr lang="cs-CZ" sz="2000" i="1" dirty="0" smtClean="0">
                          <a:latin typeface="Cambria Math"/>
                        </a:rPr>
                        <m:t> + </m:t>
                      </m:r>
                      <m:r>
                        <a:rPr lang="cs-CZ" sz="2000" i="1" dirty="0" smtClean="0">
                          <a:latin typeface="Cambria Math"/>
                        </a:rPr>
                        <m:t>𝑎𝑏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 – </m:t>
                      </m:r>
                      <m:r>
                        <a:rPr lang="cs-CZ" sz="200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𝑏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= 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80" y="2780928"/>
                <a:ext cx="2526269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422566" y="6309320"/>
                <a:ext cx="26547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4</m:t>
                      </m:r>
                      <m:r>
                        <a:rPr lang="cs-CZ" sz="2000" i="1" dirty="0" smtClean="0">
                          <a:latin typeface="Cambria Math"/>
                        </a:rPr>
                        <m:t>𝑎𝑏</m:t>
                      </m:r>
                      <m:r>
                        <a:rPr lang="cs-CZ" sz="2000" i="1" dirty="0" smtClean="0">
                          <a:latin typeface="Cambria Math"/>
                        </a:rPr>
                        <m:t> + 2</m:t>
                      </m:r>
                      <m:r>
                        <a:rPr lang="cs-CZ" sz="2000" i="1" dirty="0" smtClean="0">
                          <a:latin typeface="Cambria Math"/>
                        </a:rPr>
                        <m:t>𝑏𝑐</m:t>
                      </m:r>
                      <m:r>
                        <a:rPr lang="cs-CZ" sz="2000" i="1" dirty="0" smtClean="0">
                          <a:latin typeface="Cambria Math"/>
                        </a:rPr>
                        <m:t> – 8</m:t>
                      </m:r>
                      <m:r>
                        <a:rPr lang="cs-CZ" sz="2000" i="1" dirty="0" smtClean="0">
                          <a:latin typeface="Cambria Math"/>
                        </a:rPr>
                        <m:t>𝑎𝑑</m:t>
                      </m:r>
                      <m:r>
                        <a:rPr lang="cs-CZ" sz="2000" i="1" dirty="0" smtClean="0">
                          <a:latin typeface="Cambria Math"/>
                        </a:rPr>
                        <m:t> = 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6" y="6309320"/>
                <a:ext cx="2654766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/>
              <p:cNvSpPr/>
              <p:nvPr/>
            </p:nvSpPr>
            <p:spPr>
              <a:xfrm>
                <a:off x="395536" y="3920418"/>
                <a:ext cx="33546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12</m:t>
                      </m:r>
                      <m:r>
                        <a:rPr lang="cs-CZ" sz="2000" i="1" dirty="0" smtClean="0">
                          <a:latin typeface="Cambria Math"/>
                        </a:rPr>
                        <m:t>𝑥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𝑦</m:t>
                      </m:r>
                      <m:r>
                        <a:rPr lang="cs-CZ" sz="2000" b="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 </m:t>
                      </m:r>
                      <m:r>
                        <a:rPr lang="cs-CZ" sz="2000" i="1" dirty="0">
                          <a:latin typeface="Cambria Math"/>
                        </a:rPr>
                        <m:t>+</m:t>
                      </m:r>
                      <m:r>
                        <a:rPr lang="cs-CZ" sz="2000" b="0" i="1" dirty="0" smtClean="0">
                          <a:latin typeface="Cambria Math"/>
                        </a:rPr>
                        <m:t>36</m:t>
                      </m:r>
                      <m:r>
                        <a:rPr lang="cs-CZ" sz="2000" i="1" dirty="0" smtClean="0">
                          <a:latin typeface="Cambria Math"/>
                        </a:rPr>
                        <m:t>𝑥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3</m:t>
                      </m:r>
                      <m:r>
                        <a:rPr lang="cs-CZ" sz="2000" i="1" dirty="0" smtClean="0">
                          <a:latin typeface="Cambria Math"/>
                        </a:rPr>
                        <m:t>𝑦</m:t>
                      </m:r>
                      <m:r>
                        <a:rPr lang="cs-CZ" sz="20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𝑧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cs-CZ" sz="20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dirty="0" smtClean="0">
                          <a:latin typeface="Cambria Math"/>
                        </a:rPr>
                        <m:t>𝑦</m:t>
                      </m:r>
                      <m:r>
                        <a:rPr lang="cs-CZ" sz="20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2" name="Obdélní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920418"/>
                <a:ext cx="3354636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/>
              <p:cNvSpPr/>
              <p:nvPr/>
            </p:nvSpPr>
            <p:spPr>
              <a:xfrm>
                <a:off x="4067944" y="3911274"/>
                <a:ext cx="26298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0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(2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+6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𝑥𝑦𝑧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Obdélní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911274"/>
                <a:ext cx="2629887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/>
              <p:cNvSpPr/>
              <p:nvPr/>
            </p:nvSpPr>
            <p:spPr>
              <a:xfrm>
                <a:off x="4067944" y="1017304"/>
                <a:ext cx="15295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(3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–2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Obdélník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017304"/>
                <a:ext cx="1529521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délník 61"/>
              <p:cNvSpPr/>
              <p:nvPr/>
            </p:nvSpPr>
            <p:spPr>
              <a:xfrm>
                <a:off x="4067944" y="2168140"/>
                <a:ext cx="16964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𝑞</m:t>
                      </m:r>
                      <m:r>
                        <a:rPr lang="cs-CZ" sz="2000" b="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cs-CZ" sz="2000" i="1" baseline="30000" dirty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cs-CZ" sz="2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cs-CZ" sz="2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𝑞</m:t>
                      </m:r>
                      <m:r>
                        <a:rPr lang="cs-CZ" sz="20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0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000" i="1" baseline="30000" dirty="0">
                          <a:solidFill>
                            <a:srgbClr val="FF0000"/>
                          </a:solidFill>
                          <a:latin typeface="Cambria Math"/>
                        </a:rPr>
                        <m:t>2 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Obdélník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168140"/>
                <a:ext cx="1696490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délník 62"/>
              <p:cNvSpPr/>
              <p:nvPr/>
            </p:nvSpPr>
            <p:spPr>
              <a:xfrm>
                <a:off x="4067944" y="5130580"/>
                <a:ext cx="2036583" cy="399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cs-CZ" sz="200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cs-CZ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cs-CZ" sz="2000" b="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cs-CZ" sz="200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(18</m:t>
                    </m:r>
                    <m:sSup>
                      <m:sSupPr>
                        <m:ctrlPr>
                          <a:rPr lang="cs-CZ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𝑥𝑧</m:t>
                    </m:r>
                    <m:r>
                      <a:rPr lang="cs-CZ" sz="200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)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Obdélník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130580"/>
                <a:ext cx="2036583" cy="399212"/>
              </a:xfrm>
              <a:prstGeom prst="rect">
                <a:avLst/>
              </a:prstGeom>
              <a:blipFill rotWithShape="1">
                <a:blip r:embed="rId12"/>
                <a:stretch>
                  <a:fillRect r="-1796" b="-246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/>
              <p:cNvSpPr/>
              <p:nvPr/>
            </p:nvSpPr>
            <p:spPr>
              <a:xfrm>
                <a:off x="4085088" y="2740858"/>
                <a:ext cx="20205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– 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  </m:t>
                      </m:r>
                    </m:oMath>
                  </m:oMathPara>
                </a14:m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088" y="2740858"/>
                <a:ext cx="2020553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délník 64"/>
              <p:cNvSpPr/>
              <p:nvPr/>
            </p:nvSpPr>
            <p:spPr>
              <a:xfrm>
                <a:off x="4090163" y="6309725"/>
                <a:ext cx="22100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2(2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𝑏𝑐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–4</m:t>
                      </m:r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𝑎𝑑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163" y="6309725"/>
                <a:ext cx="2210029" cy="400110"/>
              </a:xfrm>
              <a:prstGeom prst="rect">
                <a:avLst/>
              </a:prstGeom>
              <a:blipFill rotWithShape="1">
                <a:blip r:embed="rId1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395536" y="1601368"/>
                <a:ext cx="29264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4</m:t>
                      </m:r>
                      <m:r>
                        <a:rPr lang="cs-CZ" sz="2000" i="1" dirty="0" smtClean="0">
                          <a:latin typeface="Cambria Math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000" i="1" dirty="0" smtClean="0">
                          <a:latin typeface="Cambria Math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</a:rPr>
                        <m:t>5</m:t>
                      </m:r>
                      <m:r>
                        <a:rPr lang="cs-CZ" sz="2000" i="1" dirty="0" smtClean="0">
                          <a:latin typeface="Cambria Math"/>
                        </a:rPr>
                        <m:t>) +3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𝑦</m:t>
                      </m:r>
                      <m:r>
                        <a:rPr lang="cs-CZ" sz="2000" i="1" dirty="0" smtClean="0"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</a:rPr>
                        <m:t>5</m:t>
                      </m:r>
                      <m:r>
                        <a:rPr lang="cs-CZ" sz="2000" i="1" dirty="0" smtClean="0">
                          <a:latin typeface="Cambria Math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000" i="1" dirty="0" smtClean="0">
                          <a:latin typeface="Cambria Math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01368"/>
                <a:ext cx="2926442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422566" y="3288754"/>
                <a:ext cx="30139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7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𝑘</m:t>
                      </m:r>
                      <m:r>
                        <a:rPr lang="cs-CZ" sz="2000" i="1" dirty="0" smtClean="0">
                          <a:latin typeface="Cambria Math"/>
                        </a:rPr>
                        <m:t> 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latin typeface="Cambria Math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</a:rPr>
                        <m:t>3</m:t>
                      </m:r>
                      <m:r>
                        <a:rPr lang="cs-CZ" sz="2000" i="1" dirty="0" smtClean="0">
                          <a:latin typeface="Cambria Math"/>
                        </a:rPr>
                        <m:t>) +</m:t>
                      </m:r>
                      <m:r>
                        <a:rPr lang="cs-CZ" sz="2000" b="0" i="1" dirty="0" smtClean="0">
                          <a:latin typeface="Cambria Math"/>
                        </a:rPr>
                        <m:t>2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𝑙</m:t>
                      </m:r>
                      <m:r>
                        <a:rPr lang="cs-CZ" sz="2000" i="1" dirty="0" smtClean="0"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latin typeface="Cambria Math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</a:rPr>
                        <m:t>3</m:t>
                      </m:r>
                      <m:r>
                        <a:rPr lang="cs-CZ" sz="2000" i="1" dirty="0" smtClean="0">
                          <a:latin typeface="Cambria Math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6" y="3288754"/>
                <a:ext cx="3013967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/>
              <p:cNvSpPr/>
              <p:nvPr/>
            </p:nvSpPr>
            <p:spPr>
              <a:xfrm>
                <a:off x="395536" y="4493396"/>
                <a:ext cx="27708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000" b="0" i="1" dirty="0" smtClean="0">
                          <a:latin typeface="Cambria Math"/>
                        </a:rPr>
                        <m:t>+4) +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𝑠</m:t>
                      </m:r>
                      <m:r>
                        <a:rPr lang="cs-CZ" sz="2000" i="1" dirty="0" smtClean="0"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000" i="1" dirty="0" smtClean="0">
                          <a:latin typeface="Cambria Math"/>
                        </a:rPr>
                        <m:t> –</m:t>
                      </m:r>
                      <m:r>
                        <a:rPr lang="cs-CZ" sz="2000" b="0" i="1" dirty="0" smtClean="0">
                          <a:latin typeface="Cambria Math"/>
                        </a:rPr>
                        <m:t>4</m:t>
                      </m:r>
                      <m:r>
                        <a:rPr lang="cs-CZ" sz="2000" i="1" dirty="0" smtClean="0">
                          <a:latin typeface="Cambria Math"/>
                        </a:rPr>
                        <m:t>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8" name="Obdélní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493396"/>
                <a:ext cx="2770823" cy="400110"/>
              </a:xfrm>
              <a:prstGeom prst="rect">
                <a:avLst/>
              </a:prstGeom>
              <a:blipFill rotWithShape="1"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délník 48"/>
              <p:cNvSpPr/>
              <p:nvPr/>
            </p:nvSpPr>
            <p:spPr>
              <a:xfrm>
                <a:off x="409480" y="5765194"/>
                <a:ext cx="302755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6</m:t>
                      </m:r>
                      <m:r>
                        <a:rPr lang="cs-CZ" sz="2000" i="1" dirty="0" smtClean="0"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000" b="0" i="1" dirty="0" smtClean="0">
                          <a:latin typeface="Cambria Math"/>
                        </a:rPr>
                        <m:t>+1) +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𝑒</m:t>
                      </m:r>
                      <m:r>
                        <a:rPr lang="cs-CZ" sz="2000" i="1" dirty="0" smtClean="0"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000" b="0" i="1" dirty="0" smtClean="0">
                          <a:latin typeface="Cambria Math"/>
                        </a:rPr>
                        <m:t>−1) 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9" name="Obdélní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80" y="5765194"/>
                <a:ext cx="3027559" cy="400110"/>
              </a:xfrm>
              <a:prstGeom prst="rect">
                <a:avLst/>
              </a:prstGeom>
              <a:blipFill rotWithShape="1">
                <a:blip r:embed="rId18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/>
              <p:cNvSpPr/>
              <p:nvPr/>
            </p:nvSpPr>
            <p:spPr>
              <a:xfrm>
                <a:off x="4069088" y="1535774"/>
                <a:ext cx="1890839" cy="437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cs-CZ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–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cs-CZ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(4−</m:t>
                    </m:r>
                    <m:r>
                      <a:rPr lang="cs-CZ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cs-CZ" sz="2000" dirty="0" smtClean="0">
                    <a:solidFill>
                      <a:srgbClr val="FF0000"/>
                    </a:solidFill>
                  </a:rPr>
                  <a:t>)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Obdélní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088" y="1535774"/>
                <a:ext cx="1890839" cy="437684"/>
              </a:xfrm>
              <a:prstGeom prst="rect">
                <a:avLst/>
              </a:prstGeom>
              <a:blipFill rotWithShape="1">
                <a:blip r:embed="rId19"/>
                <a:stretch>
                  <a:fillRect l="-1613" t="-1389" b="-236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Obdélník 66"/>
              <p:cNvSpPr/>
              <p:nvPr/>
            </p:nvSpPr>
            <p:spPr>
              <a:xfrm>
                <a:off x="4067944" y="3241828"/>
                <a:ext cx="2004459" cy="460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cs-CZ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–</m:t>
                        </m:r>
                        <m:r>
                          <a:rPr lang="cs-CZ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(7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r>
                      <a:rPr lang="cs-CZ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cs-CZ" sz="2000" dirty="0" smtClean="0">
                    <a:solidFill>
                      <a:srgbClr val="FF0000"/>
                    </a:solidFill>
                  </a:rPr>
                  <a:t>)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Obdélní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241828"/>
                <a:ext cx="2004459" cy="460960"/>
              </a:xfrm>
              <a:prstGeom prst="rect">
                <a:avLst/>
              </a:prstGeom>
              <a:blipFill rotWithShape="1">
                <a:blip r:embed="rId20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/>
              <p:cNvSpPr/>
              <p:nvPr/>
            </p:nvSpPr>
            <p:spPr>
              <a:xfrm>
                <a:off x="4067944" y="4514770"/>
                <a:ext cx="18315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+4)(1−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Obdélní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14770"/>
                <a:ext cx="1831527" cy="400110"/>
              </a:xfrm>
              <a:prstGeom prst="rect">
                <a:avLst/>
              </a:prstGeom>
              <a:blipFill rotWithShape="1">
                <a:blip r:embed="rId21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/>
              <p:cNvSpPr/>
              <p:nvPr/>
            </p:nvSpPr>
            <p:spPr>
              <a:xfrm>
                <a:off x="4067944" y="5733256"/>
                <a:ext cx="18531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−1)(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𝑒</m:t>
                      </m:r>
                      <m:r>
                        <a:rPr lang="cs-CZ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−6)</m:t>
                      </m:r>
                    </m:oMath>
                  </m:oMathPara>
                </a14:m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Obdélník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733256"/>
                <a:ext cx="1853136" cy="400110"/>
              </a:xfrm>
              <a:prstGeom prst="rect">
                <a:avLst/>
              </a:prstGeom>
              <a:blipFill rotWithShape="1">
                <a:blip r:embed="rId2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631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2" grpId="0"/>
      <p:bldP spid="63" grpId="0"/>
      <p:bldP spid="64" grpId="0"/>
      <p:bldP spid="65" grpId="0"/>
      <p:bldP spid="50" grpId="0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278" y="188640"/>
            <a:ext cx="3253255" cy="86409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Vytýkej postupně: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297480" y="4695527"/>
                <a:ext cx="29243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400" i="1" dirty="0" smtClean="0">
                          <a:latin typeface="Cambria Math"/>
                        </a:rPr>
                        <m:t> + </m:t>
                      </m:r>
                      <m:sSup>
                        <m:sSup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400" b="0" i="1" dirty="0" smtClean="0">
                          <a:latin typeface="Cambria Math"/>
                        </a:rPr>
                        <m:t>+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400" b="0" i="1" dirty="0" smtClean="0">
                          <a:latin typeface="Cambria Math"/>
                        </a:rPr>
                        <m:t>+1= 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0" y="4695527"/>
                <a:ext cx="292432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/>
              <p:cNvSpPr/>
              <p:nvPr/>
            </p:nvSpPr>
            <p:spPr>
              <a:xfrm>
                <a:off x="332312" y="3399383"/>
                <a:ext cx="35601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𝑥</m:t>
                      </m:r>
                      <m:r>
                        <a:rPr lang="cs-CZ" sz="24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𝑦</m:t>
                      </m:r>
                      <m:r>
                        <a:rPr lang="cs-CZ" sz="2400" b="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400" i="1" baseline="30000" dirty="0" smtClean="0">
                          <a:latin typeface="Cambria Math"/>
                        </a:rPr>
                        <m:t> </m:t>
                      </m:r>
                      <m:r>
                        <a:rPr lang="cs-CZ" sz="2400" b="0" i="1" dirty="0" smtClean="0">
                          <a:latin typeface="Cambria Math"/>
                        </a:rPr>
                        <m:t>−3</m:t>
                      </m:r>
                      <m:r>
                        <a:rPr lang="cs-CZ" sz="2400" i="1" dirty="0" smtClean="0">
                          <a:latin typeface="Cambria Math"/>
                        </a:rPr>
                        <m:t>𝑥</m:t>
                      </m:r>
                      <m:r>
                        <a:rPr lang="cs-CZ" sz="2400" b="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400" b="0" i="1" dirty="0" smtClean="0">
                          <a:latin typeface="Cambria Math"/>
                        </a:rPr>
                        <m:t>+6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latin typeface="Cambria Math"/>
                        </a:rPr>
                        <m:t>−18</m:t>
                      </m:r>
                      <m:r>
                        <a:rPr lang="cs-CZ" sz="24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2" name="Obdélní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12" y="3399383"/>
                <a:ext cx="3560142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/>
              <p:cNvSpPr/>
              <p:nvPr/>
            </p:nvSpPr>
            <p:spPr>
              <a:xfrm>
                <a:off x="3419872" y="4047455"/>
                <a:ext cx="21922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d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Obdélní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047455"/>
                <a:ext cx="219220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délník 62"/>
              <p:cNvSpPr/>
              <p:nvPr/>
            </p:nvSpPr>
            <p:spPr>
              <a:xfrm>
                <a:off x="3345724" y="5415607"/>
                <a:ext cx="24408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−1</m:t>
                    </m:r>
                    <m:r>
                      <a:rPr lang="cs-CZ" sz="2400" i="1" baseline="30000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 smtClean="0">
                    <a:solidFill>
                      <a:srgbClr val="FF0000"/>
                    </a:solidFill>
                  </a:rPr>
                  <a:t>)</a:t>
                </a:r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Obdélník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724" y="5415607"/>
                <a:ext cx="2440861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250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323949" y="1095127"/>
                <a:ext cx="35516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4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400" i="1" dirty="0" smtClean="0">
                          <a:latin typeface="Cambria Math"/>
                        </a:rPr>
                        <m:t> –</m:t>
                      </m:r>
                      <m:r>
                        <a:rPr lang="cs-CZ" sz="2400" b="0" i="1" dirty="0" smtClean="0">
                          <a:latin typeface="Cambria Math"/>
                        </a:rPr>
                        <m:t>20</m:t>
                      </m:r>
                      <m:r>
                        <a:rPr lang="cs-CZ" sz="2400" i="1" dirty="0" smtClean="0">
                          <a:latin typeface="Cambria Math"/>
                        </a:rPr>
                        <m:t> +</m:t>
                      </m:r>
                      <m:r>
                        <a:rPr lang="cs-CZ" sz="2400" b="0" i="1" dirty="0" smtClean="0">
                          <a:latin typeface="Cambria Math"/>
                        </a:rPr>
                        <m:t>3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𝑥𝑦</m:t>
                      </m:r>
                      <m:r>
                        <a:rPr lang="cs-CZ" sz="2400" b="0" i="1" dirty="0" smtClean="0">
                          <a:latin typeface="Cambria Math"/>
                        </a:rPr>
                        <m:t> −15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𝑦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49" y="1095127"/>
                <a:ext cx="3551613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406226" y="1772816"/>
                <a:ext cx="28570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𝑘𝑎</m:t>
                      </m:r>
                      <m:r>
                        <a:rPr lang="cs-CZ" sz="2400" i="1" dirty="0" smtClean="0">
                          <a:latin typeface="Cambria Math"/>
                        </a:rPr>
                        <m:t> –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𝑘</m:t>
                      </m:r>
                      <m:r>
                        <a:rPr lang="cs-CZ" sz="2400" b="0" i="1" dirty="0" smtClean="0">
                          <a:latin typeface="Cambria Math"/>
                        </a:rPr>
                        <m:t>3 +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𝑙𝑎</m:t>
                      </m:r>
                      <m:r>
                        <a:rPr lang="cs-CZ" sz="2400" i="1" dirty="0" smtClean="0">
                          <a:latin typeface="Cambria Math"/>
                        </a:rPr>
                        <m:t> –</m:t>
                      </m:r>
                      <m:r>
                        <a:rPr lang="cs-CZ" sz="2400" b="0" i="1" dirty="0" smtClean="0">
                          <a:latin typeface="Cambria Math"/>
                        </a:rPr>
                        <m:t>3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𝑙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6" y="1772816"/>
                <a:ext cx="285706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/>
              <p:cNvSpPr/>
              <p:nvPr/>
            </p:nvSpPr>
            <p:spPr>
              <a:xfrm>
                <a:off x="458959" y="2420888"/>
                <a:ext cx="28858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400" b="0" i="1" dirty="0" smtClean="0">
                          <a:latin typeface="Cambria Math"/>
                        </a:rPr>
                        <m:t>+4 −2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 dirty="0" smtClean="0">
                          <a:latin typeface="Cambria Math"/>
                        </a:rPr>
                        <m:t> –</m:t>
                      </m:r>
                      <m:r>
                        <a:rPr lang="cs-CZ" sz="2400" b="0" i="1" dirty="0" smtClean="0">
                          <a:latin typeface="Cambria Math"/>
                        </a:rPr>
                        <m:t>8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8" name="Obdélní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59" y="2420888"/>
                <a:ext cx="2885855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délník 48"/>
              <p:cNvSpPr/>
              <p:nvPr/>
            </p:nvSpPr>
            <p:spPr>
              <a:xfrm>
                <a:off x="360714" y="4047455"/>
                <a:ext cx="30388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𝑑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𝑒</m:t>
                      </m:r>
                      <m:r>
                        <a:rPr lang="cs-CZ" sz="2400" b="0" i="1" dirty="0" smtClean="0">
                          <a:latin typeface="Cambria Math"/>
                        </a:rPr>
                        <m:t>−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𝑓𝑒</m:t>
                      </m:r>
                      <m:r>
                        <a:rPr lang="cs-CZ" sz="2400" b="0" i="1" dirty="0" smtClean="0">
                          <a:latin typeface="Cambria Math"/>
                        </a:rPr>
                        <m:t>+3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b="0" i="1" dirty="0" smtClean="0">
                          <a:latin typeface="Cambria Math"/>
                        </a:rPr>
                        <m:t>−3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𝑓</m:t>
                      </m:r>
                      <m:r>
                        <a:rPr lang="cs-CZ" sz="2400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9" name="Obdélní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14" y="4047455"/>
                <a:ext cx="3038845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/>
              <p:cNvSpPr/>
              <p:nvPr/>
            </p:nvSpPr>
            <p:spPr>
              <a:xfrm>
                <a:off x="3748659" y="1052736"/>
                <a:ext cx="3042949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2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–</m:t>
                        </m:r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+3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−5</m:t>
                    </m:r>
                  </m:oMath>
                </a14:m>
                <a:r>
                  <a:rPr lang="cs-CZ" sz="2400" dirty="0" smtClean="0">
                    <a:solidFill>
                      <a:srgbClr val="FF0000"/>
                    </a:solidFill>
                  </a:rPr>
                  <a:t>)=</a:t>
                </a:r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Obdélní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659" y="1052736"/>
                <a:ext cx="3042949" cy="534762"/>
              </a:xfrm>
              <a:prstGeom prst="rect">
                <a:avLst/>
              </a:prstGeom>
              <a:blipFill rotWithShape="1">
                <a:blip r:embed="rId11"/>
                <a:stretch>
                  <a:fillRect r="-2004" b="-22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Obdélník 66"/>
              <p:cNvSpPr/>
              <p:nvPr/>
            </p:nvSpPr>
            <p:spPr>
              <a:xfrm>
                <a:off x="3568996" y="1700808"/>
                <a:ext cx="1956369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cs-CZ" sz="2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–</m:t>
                        </m:r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r>
                      <a:rPr lang="cs-CZ" sz="2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cs-CZ" sz="2400" dirty="0" smtClean="0">
                    <a:solidFill>
                      <a:srgbClr val="FF0000"/>
                    </a:solidFill>
                  </a:rPr>
                  <a:t>)</a:t>
                </a:r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Obdélní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996" y="1700808"/>
                <a:ext cx="1956369" cy="534762"/>
              </a:xfrm>
              <a:prstGeom prst="rect">
                <a:avLst/>
              </a:prstGeom>
              <a:blipFill rotWithShape="1">
                <a:blip r:embed="rId12"/>
                <a:stretch>
                  <a:fillRect r="-4050" b="-215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/>
              <p:cNvSpPr/>
              <p:nvPr/>
            </p:nvSpPr>
            <p:spPr>
              <a:xfrm>
                <a:off x="3285145" y="2420888"/>
                <a:ext cx="366311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  <m:sSup>
                            <m:sSupPr>
                              <m:ctrlP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−8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Obdélní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145" y="2420888"/>
                <a:ext cx="3663119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/>
              <p:cNvSpPr/>
              <p:nvPr/>
            </p:nvSpPr>
            <p:spPr>
              <a:xfrm>
                <a:off x="3050732" y="4725144"/>
                <a:ext cx="33203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Obdélník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732" y="4725144"/>
                <a:ext cx="3320396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360714" y="5415607"/>
                <a:ext cx="31809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b="0" i="1" dirty="0" smtClean="0">
                          <a:latin typeface="Cambria Math"/>
                        </a:rPr>
                        <m:t>−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latin typeface="Cambria Math"/>
                        </a:rPr>
                        <m:t>+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400" b="0" i="1" dirty="0" smtClean="0">
                          <a:latin typeface="Cambria Math"/>
                        </a:rPr>
                        <m:t>−1= 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14" y="5415607"/>
                <a:ext cx="3180935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292617" y="6063679"/>
                <a:ext cx="32265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400" b="0" i="1" baseline="30000" dirty="0" smtClean="0">
                          <a:latin typeface="Cambria Math"/>
                        </a:rPr>
                        <m:t>4</m:t>
                      </m:r>
                      <m:r>
                        <a:rPr lang="cs-CZ" sz="2400" b="0" i="1" dirty="0" smtClean="0">
                          <a:latin typeface="Cambria Math"/>
                        </a:rPr>
                        <m:t>+2</m:t>
                      </m:r>
                      <m:r>
                        <a:rPr lang="cs-CZ" sz="2400" i="1" dirty="0" smtClean="0">
                          <a:latin typeface="Cambria Math"/>
                        </a:rPr>
                        <m:t>𝑥</m:t>
                      </m:r>
                      <m:r>
                        <a:rPr lang="cs-CZ" sz="2400" b="0" i="1" baseline="30000" dirty="0" smtClean="0">
                          <a:latin typeface="Cambria Math"/>
                        </a:rPr>
                        <m:t>3</m:t>
                      </m:r>
                      <m:r>
                        <a:rPr lang="cs-CZ" sz="2400" b="0" i="1" dirty="0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latin typeface="Cambria Math"/>
                        </a:rPr>
                        <m:t>−6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𝑥</m:t>
                      </m:r>
                      <m:r>
                        <a:rPr lang="cs-CZ" sz="24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17" y="6063679"/>
                <a:ext cx="3226589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6662410" y="1052736"/>
                <a:ext cx="2180277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2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–</m:t>
                        </m:r>
                        <m:r>
                          <a:rPr lang="cs-CZ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(4+3</m:t>
                    </m:r>
                    <m:r>
                      <a:rPr lang="cs-CZ" sz="24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cs-CZ" sz="2400" dirty="0" smtClean="0">
                    <a:solidFill>
                      <a:srgbClr val="FF0000"/>
                    </a:solidFill>
                  </a:rPr>
                  <a:t>)</a:t>
                </a:r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410" y="1052736"/>
                <a:ext cx="2180277" cy="534762"/>
              </a:xfrm>
              <a:prstGeom prst="rect">
                <a:avLst/>
              </a:prstGeom>
              <a:blipFill rotWithShape="1">
                <a:blip r:embed="rId17"/>
                <a:stretch>
                  <a:fillRect r="-3073" b="-22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6156176" y="2947760"/>
                <a:ext cx="23519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1−2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947760"/>
                <a:ext cx="2351990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779912" y="3399383"/>
                <a:ext cx="24895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4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+6)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399383"/>
                <a:ext cx="2489528" cy="461665"/>
              </a:xfrm>
              <a:prstGeom prst="rect">
                <a:avLst/>
              </a:prstGeom>
              <a:blipFill rotWithShape="1">
                <a:blip r:embed="rId19"/>
                <a:stretch>
                  <a:fillRect r="-490"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4601857" y="4705980"/>
                <a:ext cx="465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857" y="4705980"/>
                <a:ext cx="465191" cy="52322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2980104" y="2924761"/>
                <a:ext cx="465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104" y="2924761"/>
                <a:ext cx="465191" cy="52322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6300192" y="4729542"/>
                <a:ext cx="23332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729542"/>
                <a:ext cx="2333203" cy="461665"/>
              </a:xfrm>
              <a:prstGeom prst="rect">
                <a:avLst/>
              </a:prstGeom>
              <a:blipFill rotWithShape="1">
                <a:blip r:embed="rId22"/>
                <a:stretch>
                  <a:fillRect r="-522"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3285145" y="6063679"/>
                <a:ext cx="36631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  3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145" y="6063679"/>
                <a:ext cx="3663119" cy="46166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6675531" y="6053531"/>
                <a:ext cx="25049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531" y="6053531"/>
                <a:ext cx="2504981" cy="46166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/>
              <p:cNvSpPr/>
              <p:nvPr/>
            </p:nvSpPr>
            <p:spPr>
              <a:xfrm>
                <a:off x="3234958" y="2955539"/>
                <a:ext cx="313585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Obdélní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958" y="2955539"/>
                <a:ext cx="3135857" cy="46166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251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3" grpId="0"/>
      <p:bldP spid="50" grpId="0"/>
      <p:bldP spid="67" grpId="0"/>
      <p:bldP spid="68" grpId="0"/>
      <p:bldP spid="69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4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6172</TotalTime>
  <Words>1279</Words>
  <Application>Microsoft Office PowerPoint</Application>
  <PresentationFormat>Předvádění na obrazovce (4:3)</PresentationFormat>
  <Paragraphs>192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Rozklad mnohočlenu na součin</vt:lpstr>
      <vt:lpstr>Rozklad mnohočlenu na součin vytýkáním před závorku</vt:lpstr>
      <vt:lpstr>Rozlož mnohočlen na součin:</vt:lpstr>
      <vt:lpstr>Vytkněte dvojčlen před závorku:</vt:lpstr>
      <vt:lpstr>Prezentace aplikace PowerPoint</vt:lpstr>
      <vt:lpstr>Rozlož mnohočlen na součin:</vt:lpstr>
      <vt:lpstr>Vytýkej postupně: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Ehlerova</cp:lastModifiedBy>
  <cp:revision>531</cp:revision>
  <dcterms:created xsi:type="dcterms:W3CDTF">2012-10-20T17:50:45Z</dcterms:created>
  <dcterms:modified xsi:type="dcterms:W3CDTF">2014-02-26T18:54:17Z</dcterms:modified>
</cp:coreProperties>
</file>