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280" r:id="rId3"/>
    <p:sldId id="290" r:id="rId4"/>
    <p:sldId id="311" r:id="rId5"/>
    <p:sldId id="310" r:id="rId6"/>
    <p:sldId id="312" r:id="rId7"/>
    <p:sldId id="313" r:id="rId8"/>
    <p:sldId id="314" r:id="rId9"/>
    <p:sldId id="28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412FA"/>
    <a:srgbClr val="E428C9"/>
    <a:srgbClr val="44F913"/>
    <a:srgbClr val="E1522B"/>
    <a:srgbClr val="FFFFFF"/>
    <a:srgbClr val="16F6D1"/>
    <a:srgbClr val="EB4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94660"/>
  </p:normalViewPr>
  <p:slideViewPr>
    <p:cSldViewPr>
      <p:cViewPr varScale="1">
        <p:scale>
          <a:sx n="76" d="100"/>
          <a:sy n="76" d="100"/>
        </p:scale>
        <p:origin x="-91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8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21" Type="http://schemas.openxmlformats.org/officeDocument/2006/relationships/image" Target="../media/image67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23" Type="http://schemas.openxmlformats.org/officeDocument/2006/relationships/image" Target="../media/image69.png"/><Relationship Id="rId10" Type="http://schemas.openxmlformats.org/officeDocument/2006/relationships/image" Target="../media/image56.png"/><Relationship Id="rId19" Type="http://schemas.openxmlformats.org/officeDocument/2006/relationships/image" Target="../media/image65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3.png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18" Type="http://schemas.openxmlformats.org/officeDocument/2006/relationships/image" Target="../media/image101.png"/><Relationship Id="rId3" Type="http://schemas.openxmlformats.org/officeDocument/2006/relationships/image" Target="../media/image86.png"/><Relationship Id="rId21" Type="http://schemas.openxmlformats.org/officeDocument/2006/relationships/image" Target="../media/image104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17" Type="http://schemas.openxmlformats.org/officeDocument/2006/relationships/image" Target="../media/image10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.png"/><Relationship Id="rId20" Type="http://schemas.openxmlformats.org/officeDocument/2006/relationships/image" Target="../media/image103.png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19" Type="http://schemas.openxmlformats.org/officeDocument/2006/relationships/image" Target="../media/image102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Relationship Id="rId22" Type="http://schemas.openxmlformats.org/officeDocument/2006/relationships/image" Target="../media/image10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465103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Vzorce usnadňující úpravy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VY_32_INOVACE_22.20.EHL.MA.8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01. 03.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Druhá mocnina dvojčlenu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4360" y="980728"/>
            <a:ext cx="4906848" cy="576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a) </a:t>
            </a:r>
            <a:r>
              <a:rPr lang="cs-CZ" sz="36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Druhá mocnina součtu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358070" y="1844824"/>
                <a:ext cx="22697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70" y="1844824"/>
                <a:ext cx="226971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262879" y="1844824"/>
                <a:ext cx="35714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e>
                      </m:d>
                      <m:r>
                        <a:rPr lang="cs-CZ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e>
                      </m:d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879" y="1844824"/>
                <a:ext cx="357147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429327" y="2473732"/>
                <a:ext cx="543881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∙3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+3∙3=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27" y="2473732"/>
                <a:ext cx="543881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5652120" y="2473732"/>
                <a:ext cx="28092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473732"/>
                <a:ext cx="280928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49283" y="3016811"/>
                <a:ext cx="22697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28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3" y="3016811"/>
                <a:ext cx="226971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2699792" y="3016811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016811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580564" y="2996952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564" y="2996952"/>
                <a:ext cx="93610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516879" y="3016811"/>
                <a:ext cx="15672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2∙</m:t>
                      </m:r>
                      <m:r>
                        <a:rPr lang="cs-CZ" sz="28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cs-CZ" sz="28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79" y="3016811"/>
                <a:ext cx="1567289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6228184" y="2996952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996952"/>
                <a:ext cx="936104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7524328" y="3016811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016811"/>
                <a:ext cx="93610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349283" y="3736891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</a:rPr>
              <a:t>Druhá </a:t>
            </a:r>
            <a:r>
              <a:rPr lang="cs-CZ" sz="2000" dirty="0" smtClean="0">
                <a:solidFill>
                  <a:srgbClr val="7030A0"/>
                </a:solidFill>
              </a:rPr>
              <a:t>mocnina</a:t>
            </a:r>
          </a:p>
          <a:p>
            <a:r>
              <a:rPr lang="cs-CZ" sz="2000" dirty="0" smtClean="0"/>
              <a:t> dvojčlenu</a:t>
            </a:r>
            <a:endParaRPr lang="cs-CZ" sz="2000" dirty="0"/>
          </a:p>
        </p:txBody>
      </p:sp>
      <p:sp>
        <p:nvSpPr>
          <p:cNvPr id="33" name="Obdélník 32"/>
          <p:cNvSpPr/>
          <p:nvPr/>
        </p:nvSpPr>
        <p:spPr>
          <a:xfrm>
            <a:off x="2411760" y="3736891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</a:rPr>
              <a:t>Druhá </a:t>
            </a:r>
            <a:r>
              <a:rPr lang="cs-CZ" sz="2000" dirty="0" smtClean="0">
                <a:solidFill>
                  <a:srgbClr val="7030A0"/>
                </a:solidFill>
              </a:rPr>
              <a:t>mocnina</a:t>
            </a:r>
          </a:p>
          <a:p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prvního členu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035154" y="3573680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</a:rPr>
              <a:t>Druhá </a:t>
            </a:r>
            <a:r>
              <a:rPr lang="cs-CZ" sz="2000" dirty="0" smtClean="0">
                <a:solidFill>
                  <a:srgbClr val="7030A0"/>
                </a:solidFill>
              </a:rPr>
              <a:t>mocnina</a:t>
            </a:r>
          </a:p>
          <a:p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8000"/>
                </a:solidFill>
              </a:rPr>
              <a:t>druhého členu</a:t>
            </a:r>
            <a:endParaRPr lang="cs-CZ" sz="2000" dirty="0">
              <a:solidFill>
                <a:srgbClr val="00800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409093" y="3744061"/>
            <a:ext cx="19383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Dvojnásobek</a:t>
            </a:r>
          </a:p>
          <a:p>
            <a:r>
              <a:rPr lang="cs-CZ" sz="2000" dirty="0" smtClean="0"/>
              <a:t> součinu </a:t>
            </a:r>
            <a:r>
              <a:rPr lang="cs-CZ" sz="2000" dirty="0" smtClean="0">
                <a:solidFill>
                  <a:srgbClr val="FF0000"/>
                </a:solidFill>
              </a:rPr>
              <a:t>prvního</a:t>
            </a:r>
          </a:p>
          <a:p>
            <a:r>
              <a:rPr lang="cs-CZ" sz="2000" dirty="0" smtClean="0"/>
              <a:t> a </a:t>
            </a:r>
            <a:r>
              <a:rPr lang="cs-CZ" sz="2000" dirty="0" smtClean="0">
                <a:solidFill>
                  <a:srgbClr val="008000"/>
                </a:solidFill>
              </a:rPr>
              <a:t>druhého členu</a:t>
            </a:r>
            <a:endParaRPr lang="cs-CZ" sz="2000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349283" y="5230607"/>
                <a:ext cx="226971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32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3" y="5230607"/>
                <a:ext cx="2269714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2494671" y="5229200"/>
                <a:ext cx="28835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cs-CZ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cs-CZ" sz="32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𝐵</m:t>
                      </m:r>
                      <m:r>
                        <a:rPr lang="cs-CZ" sz="32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671" y="5229200"/>
                <a:ext cx="2883597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Zahnutá šipka dolů 38"/>
          <p:cNvSpPr/>
          <p:nvPr/>
        </p:nvSpPr>
        <p:spPr>
          <a:xfrm>
            <a:off x="2682452" y="1701065"/>
            <a:ext cx="2393604" cy="261744"/>
          </a:xfrm>
          <a:prstGeom prst="curved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Zahnutá šipka dolů 39"/>
          <p:cNvSpPr/>
          <p:nvPr/>
        </p:nvSpPr>
        <p:spPr>
          <a:xfrm flipV="1">
            <a:off x="3435951" y="2241467"/>
            <a:ext cx="1712113" cy="232264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Zahnutá šipka dolů 40"/>
          <p:cNvSpPr/>
          <p:nvPr/>
        </p:nvSpPr>
        <p:spPr>
          <a:xfrm>
            <a:off x="2701343" y="1727229"/>
            <a:ext cx="1726641" cy="209417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  <p:sp>
        <p:nvSpPr>
          <p:cNvPr id="42" name="Zahnutá šipka dolů 41"/>
          <p:cNvSpPr/>
          <p:nvPr/>
        </p:nvSpPr>
        <p:spPr>
          <a:xfrm flipV="1">
            <a:off x="3435951" y="2252344"/>
            <a:ext cx="992033" cy="115700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28" grpId="0"/>
      <p:bldP spid="29" grpId="0"/>
      <p:bldP spid="30" grpId="0"/>
      <p:bldP spid="3" grpId="0"/>
      <p:bldP spid="31" grpId="0"/>
      <p:bldP spid="32" grpId="0"/>
      <p:bldP spid="6" grpId="0"/>
      <p:bldP spid="33" grpId="0"/>
      <p:bldP spid="34" grpId="0"/>
      <p:bldP spid="35" grpId="0"/>
      <p:bldP spid="37" grpId="0"/>
      <p:bldP spid="38" grpId="0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Druhá mocnina dvojčlenu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9208" y="980727"/>
            <a:ext cx="6202992" cy="576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Druhá </a:t>
            </a:r>
            <a:r>
              <a:rPr lang="cs-CZ" sz="36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mocnina </a:t>
            </a:r>
            <a:r>
              <a:rPr lang="cs-CZ" sz="36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součtu - vzorec</a:t>
            </a:r>
            <a:endParaRPr lang="cs-CZ" sz="3600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-7525" y="2662342"/>
                <a:ext cx="227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25" y="2662342"/>
                <a:ext cx="227526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5868144" y="2708920"/>
                <a:ext cx="33680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=9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+12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08920"/>
                <a:ext cx="336800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132143" y="2671955"/>
                <a:ext cx="10357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143" y="2671955"/>
                <a:ext cx="103570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3203848" y="2682235"/>
                <a:ext cx="17663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2∙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682235"/>
                <a:ext cx="176631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2857803" y="2713115"/>
                <a:ext cx="61405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803" y="2713115"/>
                <a:ext cx="61405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4716016" y="2713115"/>
                <a:ext cx="5290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713115"/>
                <a:ext cx="52901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5076056" y="2658298"/>
                <a:ext cx="8280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58298"/>
                <a:ext cx="828092" cy="523220"/>
              </a:xfrm>
              <a:prstGeom prst="rect">
                <a:avLst/>
              </a:prstGeom>
              <a:blipFill rotWithShape="1">
                <a:blip r:embed="rId9"/>
                <a:stretch>
                  <a:fillRect r="-10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evá složená závorka 25"/>
          <p:cNvSpPr/>
          <p:nvPr/>
        </p:nvSpPr>
        <p:spPr>
          <a:xfrm rot="16200000">
            <a:off x="2452719" y="2951908"/>
            <a:ext cx="227106" cy="583061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Levá složená závorka 36"/>
          <p:cNvSpPr/>
          <p:nvPr/>
        </p:nvSpPr>
        <p:spPr>
          <a:xfrm rot="16200000">
            <a:off x="3358306" y="3062196"/>
            <a:ext cx="227106" cy="291532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Levá složená závorka 37"/>
          <p:cNvSpPr/>
          <p:nvPr/>
        </p:nvSpPr>
        <p:spPr>
          <a:xfrm rot="16200000">
            <a:off x="3927834" y="3028579"/>
            <a:ext cx="227106" cy="37893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Levá složená závorka 38"/>
          <p:cNvSpPr/>
          <p:nvPr/>
        </p:nvSpPr>
        <p:spPr>
          <a:xfrm rot="16200000">
            <a:off x="4576813" y="3046170"/>
            <a:ext cx="227106" cy="380747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Levá složená závorka 39"/>
          <p:cNvSpPr/>
          <p:nvPr/>
        </p:nvSpPr>
        <p:spPr>
          <a:xfrm rot="16200000">
            <a:off x="5376549" y="2986150"/>
            <a:ext cx="227106" cy="464798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349283" y="1630207"/>
                <a:ext cx="226971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32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3" y="1630207"/>
                <a:ext cx="2269714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2494671" y="1628800"/>
                <a:ext cx="28835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cs-CZ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cs-CZ" sz="32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𝐵</m:t>
                      </m:r>
                      <m:r>
                        <a:rPr lang="cs-CZ" sz="32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671" y="1628800"/>
                <a:ext cx="2883597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2310715" y="3331599"/>
                <a:ext cx="5111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715" y="3331599"/>
                <a:ext cx="51111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/>
              <p:cNvSpPr/>
              <p:nvPr/>
            </p:nvSpPr>
            <p:spPr>
              <a:xfrm>
                <a:off x="3809125" y="3316273"/>
                <a:ext cx="4645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𝐴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∙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44" name="Obdélní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125" y="3316273"/>
                <a:ext cx="464524" cy="523220"/>
              </a:xfrm>
              <a:prstGeom prst="rect">
                <a:avLst/>
              </a:prstGeom>
              <a:blipFill rotWithShape="1">
                <a:blip r:embed="rId13"/>
                <a:stretch>
                  <a:fillRect r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/>
              <p:cNvSpPr/>
              <p:nvPr/>
            </p:nvSpPr>
            <p:spPr>
              <a:xfrm>
                <a:off x="2720801" y="3312190"/>
                <a:ext cx="13653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+ 2 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Obdélní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801" y="3312190"/>
                <a:ext cx="1365380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-36512" y="3321515"/>
                <a:ext cx="22697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321515"/>
                <a:ext cx="2269714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5267486" y="3321515"/>
                <a:ext cx="49283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486" y="3321515"/>
                <a:ext cx="492834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/>
              <p:cNvSpPr/>
              <p:nvPr/>
            </p:nvSpPr>
            <p:spPr>
              <a:xfrm>
                <a:off x="4416216" y="3305801"/>
                <a:ext cx="8288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8" name="Obdélní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216" y="3305801"/>
                <a:ext cx="828814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Levá složená závorka 48"/>
          <p:cNvSpPr/>
          <p:nvPr/>
        </p:nvSpPr>
        <p:spPr>
          <a:xfrm rot="16200000">
            <a:off x="353071" y="3013253"/>
            <a:ext cx="227106" cy="37893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Levá složená závorka 49"/>
          <p:cNvSpPr/>
          <p:nvPr/>
        </p:nvSpPr>
        <p:spPr>
          <a:xfrm rot="16200000">
            <a:off x="1139558" y="3019278"/>
            <a:ext cx="227106" cy="37893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délník 50"/>
              <p:cNvSpPr/>
              <p:nvPr/>
            </p:nvSpPr>
            <p:spPr>
              <a:xfrm>
                <a:off x="-7234" y="4633972"/>
                <a:ext cx="227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4+2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1" name="Obdélní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34" y="4633972"/>
                <a:ext cx="2275269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/>
              <p:cNvSpPr/>
              <p:nvPr/>
            </p:nvSpPr>
            <p:spPr>
              <a:xfrm>
                <a:off x="2185369" y="4633875"/>
                <a:ext cx="26224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16+16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2" name="Obdélní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5369" y="4633875"/>
                <a:ext cx="2622422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/>
              <p:cNvSpPr/>
              <p:nvPr/>
            </p:nvSpPr>
            <p:spPr>
              <a:xfrm>
                <a:off x="-36512" y="4005064"/>
                <a:ext cx="211772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3" name="Obdélní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005064"/>
                <a:ext cx="2117727" cy="52322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/>
              <p:cNvSpPr/>
              <p:nvPr/>
            </p:nvSpPr>
            <p:spPr>
              <a:xfrm>
                <a:off x="2084652" y="4005064"/>
                <a:ext cx="248288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+6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4" name="Obdélní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52" y="4005064"/>
                <a:ext cx="2482881" cy="52322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/>
              <p:cNvSpPr/>
              <p:nvPr/>
            </p:nvSpPr>
            <p:spPr>
              <a:xfrm>
                <a:off x="115476" y="5301208"/>
                <a:ext cx="227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+7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76" y="5301208"/>
                <a:ext cx="2275269" cy="52322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/>
              <p:cNvSpPr/>
              <p:nvPr/>
            </p:nvSpPr>
            <p:spPr>
              <a:xfrm>
                <a:off x="2347743" y="5301208"/>
                <a:ext cx="33680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+70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+49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743" y="5301208"/>
                <a:ext cx="3368008" cy="52322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812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1" grpId="0"/>
      <p:bldP spid="22" grpId="0"/>
      <p:bldP spid="23" grpId="0"/>
      <p:bldP spid="24" grpId="0"/>
      <p:bldP spid="25" grpId="0"/>
      <p:bldP spid="26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Druhá mocnina dvojčlenu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9208" y="908720"/>
            <a:ext cx="4906848" cy="576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b) </a:t>
            </a:r>
            <a:r>
              <a:rPr lang="cs-CZ" sz="36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Druhá mocnina </a:t>
            </a:r>
            <a:r>
              <a:rPr lang="cs-CZ" sz="36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rozdílu</a:t>
            </a:r>
            <a:endParaRPr lang="cs-CZ" sz="3600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358070" y="1556792"/>
                <a:ext cx="198168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70" y="1556792"/>
                <a:ext cx="198168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065963" y="1556791"/>
                <a:ext cx="30292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963" y="1556791"/>
                <a:ext cx="302920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333861" y="2175247"/>
                <a:ext cx="64703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∙2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∙2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61" y="2175247"/>
                <a:ext cx="647038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6554170" y="2175247"/>
                <a:ext cx="258983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−20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+25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170" y="2175247"/>
                <a:ext cx="258983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349283" y="2872795"/>
                <a:ext cx="22697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8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3" y="2872795"/>
                <a:ext cx="226971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2699792" y="2872795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872795"/>
                <a:ext cx="93610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580564" y="2852936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564" y="2852936"/>
                <a:ext cx="93610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516879" y="2872795"/>
                <a:ext cx="21330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2∙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sz="28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cs-CZ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79" y="2872795"/>
                <a:ext cx="213302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6444208" y="2897801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897801"/>
                <a:ext cx="93610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7524328" y="2872795"/>
                <a:ext cx="9361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872795"/>
                <a:ext cx="936104" cy="523220"/>
              </a:xfrm>
              <a:prstGeom prst="rect">
                <a:avLst/>
              </a:prstGeom>
              <a:blipFill rotWithShape="1">
                <a:blip r:embed="rId12"/>
                <a:stretch>
                  <a:fillRect r="-38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349283" y="3592875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</a:rPr>
              <a:t>Druhá </a:t>
            </a:r>
            <a:r>
              <a:rPr lang="cs-CZ" sz="2000" dirty="0" smtClean="0">
                <a:solidFill>
                  <a:srgbClr val="7030A0"/>
                </a:solidFill>
              </a:rPr>
              <a:t>mocnina</a:t>
            </a:r>
          </a:p>
          <a:p>
            <a:r>
              <a:rPr lang="cs-CZ" sz="2000" dirty="0" smtClean="0"/>
              <a:t> dvojčlenu</a:t>
            </a:r>
            <a:endParaRPr lang="cs-CZ" sz="2000" dirty="0"/>
          </a:p>
        </p:txBody>
      </p:sp>
      <p:sp>
        <p:nvSpPr>
          <p:cNvPr id="33" name="Obdélník 32"/>
          <p:cNvSpPr/>
          <p:nvPr/>
        </p:nvSpPr>
        <p:spPr>
          <a:xfrm>
            <a:off x="2411760" y="3592875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</a:rPr>
              <a:t>Druhá </a:t>
            </a:r>
            <a:r>
              <a:rPr lang="cs-CZ" sz="2000" dirty="0" smtClean="0">
                <a:solidFill>
                  <a:srgbClr val="7030A0"/>
                </a:solidFill>
              </a:rPr>
              <a:t>mocnina</a:t>
            </a:r>
          </a:p>
          <a:p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prvního členu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035154" y="3429664"/>
            <a:ext cx="1782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7030A0"/>
                </a:solidFill>
              </a:rPr>
              <a:t>Druhá </a:t>
            </a:r>
            <a:r>
              <a:rPr lang="cs-CZ" sz="2000" dirty="0" smtClean="0">
                <a:solidFill>
                  <a:srgbClr val="7030A0"/>
                </a:solidFill>
              </a:rPr>
              <a:t>mocnina</a:t>
            </a:r>
          </a:p>
          <a:p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8000"/>
                </a:solidFill>
              </a:rPr>
              <a:t>druhého členu</a:t>
            </a:r>
            <a:endParaRPr lang="cs-CZ" sz="2000" dirty="0">
              <a:solidFill>
                <a:srgbClr val="00800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409093" y="3600045"/>
            <a:ext cx="19383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Dvojnásobek</a:t>
            </a:r>
          </a:p>
          <a:p>
            <a:r>
              <a:rPr lang="cs-CZ" sz="2000" dirty="0" smtClean="0"/>
              <a:t> součinu </a:t>
            </a:r>
            <a:r>
              <a:rPr lang="cs-CZ" sz="2000" dirty="0" smtClean="0">
                <a:solidFill>
                  <a:srgbClr val="FF0000"/>
                </a:solidFill>
              </a:rPr>
              <a:t>prvního</a:t>
            </a:r>
          </a:p>
          <a:p>
            <a:r>
              <a:rPr lang="cs-CZ" sz="2000" dirty="0" smtClean="0"/>
              <a:t> a </a:t>
            </a:r>
            <a:r>
              <a:rPr lang="cs-CZ" sz="2000" dirty="0" smtClean="0">
                <a:solidFill>
                  <a:srgbClr val="008000"/>
                </a:solidFill>
              </a:rPr>
              <a:t>druhého členu</a:t>
            </a:r>
            <a:endParaRPr lang="cs-CZ" sz="2000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341758" y="4668458"/>
                <a:ext cx="33680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−20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+25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58" y="4668458"/>
                <a:ext cx="3368008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11560" y="5664258"/>
                <a:ext cx="226971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32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664258"/>
                <a:ext cx="226971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2699792" y="5661248"/>
                <a:ext cx="28835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cs-CZ" sz="32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𝐵</m:t>
                      </m:r>
                      <m:r>
                        <a:rPr lang="cs-CZ" sz="32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661248"/>
                <a:ext cx="2883597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ahnutá šipka dolů 22"/>
          <p:cNvSpPr/>
          <p:nvPr/>
        </p:nvSpPr>
        <p:spPr>
          <a:xfrm>
            <a:off x="2411760" y="1432198"/>
            <a:ext cx="2104908" cy="261744"/>
          </a:xfrm>
          <a:prstGeom prst="curved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lů 23"/>
          <p:cNvSpPr/>
          <p:nvPr/>
        </p:nvSpPr>
        <p:spPr>
          <a:xfrm flipV="1">
            <a:off x="3059833" y="1972599"/>
            <a:ext cx="1456836" cy="202647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Zahnutá šipka dolů 24"/>
          <p:cNvSpPr/>
          <p:nvPr/>
        </p:nvSpPr>
        <p:spPr>
          <a:xfrm>
            <a:off x="2430651" y="1458362"/>
            <a:ext cx="1493277" cy="209417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  <p:sp>
        <p:nvSpPr>
          <p:cNvPr id="26" name="Zahnutá šipka dolů 25"/>
          <p:cNvSpPr/>
          <p:nvPr/>
        </p:nvSpPr>
        <p:spPr>
          <a:xfrm flipV="1">
            <a:off x="3119655" y="1972600"/>
            <a:ext cx="804274" cy="126577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6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28" grpId="0"/>
      <p:bldP spid="29" grpId="0"/>
      <p:bldP spid="30" grpId="0"/>
      <p:bldP spid="3" grpId="0"/>
      <p:bldP spid="31" grpId="0"/>
      <p:bldP spid="32" grpId="0"/>
      <p:bldP spid="6" grpId="0"/>
      <p:bldP spid="33" grpId="0"/>
      <p:bldP spid="34" grpId="0"/>
      <p:bldP spid="35" grpId="0"/>
      <p:bldP spid="36" grpId="0"/>
      <p:bldP spid="21" grpId="0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Druhá mocnina dvojčlenu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9208" y="980727"/>
            <a:ext cx="6006852" cy="576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Druhá </a:t>
            </a:r>
            <a:r>
              <a:rPr lang="cs-CZ" sz="36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mocnina </a:t>
            </a:r>
            <a:r>
              <a:rPr lang="cs-CZ" sz="36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rozdílu - vzorec</a:t>
            </a:r>
            <a:endParaRPr lang="cs-CZ" sz="3600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-7525" y="2662342"/>
                <a:ext cx="227526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25" y="2662342"/>
                <a:ext cx="2275269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6176060" y="2708920"/>
                <a:ext cx="30764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=36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−24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060" y="2708920"/>
                <a:ext cx="3076460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907704" y="2671955"/>
                <a:ext cx="10357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671955"/>
                <a:ext cx="103570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2987824" y="2682235"/>
                <a:ext cx="20219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2∙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cs-CZ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682235"/>
                <a:ext cx="2021964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2627784" y="2713115"/>
                <a:ext cx="61405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713115"/>
                <a:ext cx="61405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4860032" y="2695328"/>
                <a:ext cx="5290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695328"/>
                <a:ext cx="52901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5148064" y="2697593"/>
                <a:ext cx="82809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  <m: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697593"/>
                <a:ext cx="828092" cy="461665"/>
              </a:xfrm>
              <a:prstGeom prst="rect">
                <a:avLst/>
              </a:prstGeom>
              <a:blipFill rotWithShape="1">
                <a:blip r:embed="rId9"/>
                <a:stretch>
                  <a:fillRect r="-36029" b="-17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Levá složená závorka 25"/>
          <p:cNvSpPr/>
          <p:nvPr/>
        </p:nvSpPr>
        <p:spPr>
          <a:xfrm rot="16200000">
            <a:off x="2301706" y="2951908"/>
            <a:ext cx="227106" cy="583061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Levá složená závorka 36"/>
          <p:cNvSpPr/>
          <p:nvPr/>
        </p:nvSpPr>
        <p:spPr>
          <a:xfrm rot="16200000">
            <a:off x="3075391" y="3062196"/>
            <a:ext cx="227106" cy="291532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Levá složená závorka 37"/>
          <p:cNvSpPr/>
          <p:nvPr/>
        </p:nvSpPr>
        <p:spPr>
          <a:xfrm rot="16200000">
            <a:off x="3567794" y="3028579"/>
            <a:ext cx="227106" cy="37893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Levá složená závorka 38"/>
          <p:cNvSpPr/>
          <p:nvPr/>
        </p:nvSpPr>
        <p:spPr>
          <a:xfrm rot="16200000">
            <a:off x="4350436" y="2912507"/>
            <a:ext cx="227106" cy="64807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Levá složená závorka 39"/>
          <p:cNvSpPr/>
          <p:nvPr/>
        </p:nvSpPr>
        <p:spPr>
          <a:xfrm rot="16200000">
            <a:off x="5554942" y="2842134"/>
            <a:ext cx="227106" cy="752830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349283" y="1630207"/>
                <a:ext cx="226971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3200" b="0" i="1" smtClean="0">
                                  <a:solidFill>
                                    <a:srgbClr val="008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83" y="1630207"/>
                <a:ext cx="2269714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2494671" y="1628800"/>
                <a:ext cx="28835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cs-CZ" sz="32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𝐵</m:t>
                      </m:r>
                      <m:r>
                        <a:rPr lang="cs-CZ" sz="32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671" y="1628800"/>
                <a:ext cx="2883597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2123728" y="3331599"/>
                <a:ext cx="51111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31599"/>
                <a:ext cx="51111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/>
              <p:cNvSpPr/>
              <p:nvPr/>
            </p:nvSpPr>
            <p:spPr>
              <a:xfrm>
                <a:off x="3491880" y="3316273"/>
                <a:ext cx="4645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𝐴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∙</m:t>
                    </m:r>
                  </m:oMath>
                </a14:m>
                <a:r>
                  <a:rPr lang="cs-CZ" sz="2800" dirty="0" smtClean="0"/>
                  <a:t> </a:t>
                </a:r>
                <a:endParaRPr lang="cs-CZ" sz="2800" dirty="0"/>
              </a:p>
            </p:txBody>
          </p:sp>
        </mc:Choice>
        <mc:Fallback xmlns="">
          <p:sp>
            <p:nvSpPr>
              <p:cNvPr id="44" name="Obdélní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316273"/>
                <a:ext cx="464524" cy="523220"/>
              </a:xfrm>
              <a:prstGeom prst="rect">
                <a:avLst/>
              </a:prstGeom>
              <a:blipFill rotWithShape="1">
                <a:blip r:embed="rId13"/>
                <a:stretch>
                  <a:fillRect r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/>
              <p:cNvSpPr/>
              <p:nvPr/>
            </p:nvSpPr>
            <p:spPr>
              <a:xfrm>
                <a:off x="2483768" y="3312190"/>
                <a:ext cx="13653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− 2 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Obdélní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312190"/>
                <a:ext cx="1365380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-36512" y="3321515"/>
                <a:ext cx="22697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321515"/>
                <a:ext cx="2269714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5436096" y="3321515"/>
                <a:ext cx="49283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321515"/>
                <a:ext cx="492834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/>
              <p:cNvSpPr/>
              <p:nvPr/>
            </p:nvSpPr>
            <p:spPr>
              <a:xfrm>
                <a:off x="4211960" y="3305801"/>
                <a:ext cx="105560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+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48" name="Obdélní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305801"/>
                <a:ext cx="1055602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Levá složená závorka 48"/>
          <p:cNvSpPr/>
          <p:nvPr/>
        </p:nvSpPr>
        <p:spPr>
          <a:xfrm rot="16200000">
            <a:off x="353071" y="3013253"/>
            <a:ext cx="227106" cy="37893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Levá složená závorka 49"/>
          <p:cNvSpPr/>
          <p:nvPr/>
        </p:nvSpPr>
        <p:spPr>
          <a:xfrm rot="16200000">
            <a:off x="1139558" y="3019278"/>
            <a:ext cx="227106" cy="37893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délník 50"/>
              <p:cNvSpPr/>
              <p:nvPr/>
            </p:nvSpPr>
            <p:spPr>
              <a:xfrm>
                <a:off x="-7234" y="4633972"/>
                <a:ext cx="227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3−2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1" name="Obdélní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34" y="4633972"/>
                <a:ext cx="2275269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/>
              <p:cNvSpPr/>
              <p:nvPr/>
            </p:nvSpPr>
            <p:spPr>
              <a:xfrm>
                <a:off x="2051720" y="4633875"/>
                <a:ext cx="26224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9−12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2" name="Obdélní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633875"/>
                <a:ext cx="2622422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délník 52"/>
              <p:cNvSpPr/>
              <p:nvPr/>
            </p:nvSpPr>
            <p:spPr>
              <a:xfrm>
                <a:off x="-36512" y="4005064"/>
                <a:ext cx="211772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3" name="Obdélní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005064"/>
                <a:ext cx="2117727" cy="52322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/>
              <p:cNvSpPr/>
              <p:nvPr/>
            </p:nvSpPr>
            <p:spPr>
              <a:xfrm>
                <a:off x="2084652" y="4005064"/>
                <a:ext cx="255935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−10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+25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4" name="Obdélní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52" y="4005064"/>
                <a:ext cx="2559356" cy="52322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/>
              <p:cNvSpPr/>
              <p:nvPr/>
            </p:nvSpPr>
            <p:spPr>
              <a:xfrm>
                <a:off x="35496" y="5301208"/>
                <a:ext cx="22752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301208"/>
                <a:ext cx="2275269" cy="52322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/>
              <p:cNvSpPr/>
              <p:nvPr/>
            </p:nvSpPr>
            <p:spPr>
              <a:xfrm>
                <a:off x="2195736" y="5301208"/>
                <a:ext cx="280032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−8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301208"/>
                <a:ext cx="2800321" cy="52322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909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6" grpId="0"/>
      <p:bldP spid="21" grpId="0"/>
      <p:bldP spid="22" grpId="0"/>
      <p:bldP spid="23" grpId="0"/>
      <p:bldP spid="24" grpId="0"/>
      <p:bldP spid="25" grpId="0"/>
      <p:bldP spid="26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Rozdíl druhých mocnin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476859" y="3645024"/>
                <a:ext cx="30292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59" y="3645024"/>
                <a:ext cx="302920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3327857" y="3645023"/>
                <a:ext cx="13458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−25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57" y="3645023"/>
                <a:ext cx="134581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3972824" y="2772217"/>
                <a:ext cx="172819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824" y="2772217"/>
                <a:ext cx="172819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ahnutá šipka dolů 22"/>
          <p:cNvSpPr/>
          <p:nvPr/>
        </p:nvSpPr>
        <p:spPr>
          <a:xfrm>
            <a:off x="764362" y="1052736"/>
            <a:ext cx="1791414" cy="353174"/>
          </a:xfrm>
          <a:prstGeom prst="curved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lů 23"/>
          <p:cNvSpPr/>
          <p:nvPr/>
        </p:nvSpPr>
        <p:spPr>
          <a:xfrm flipV="1">
            <a:off x="1244953" y="1701108"/>
            <a:ext cx="1238378" cy="287732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Zahnutá šipka dolů 24"/>
          <p:cNvSpPr/>
          <p:nvPr/>
        </p:nvSpPr>
        <p:spPr>
          <a:xfrm>
            <a:off x="793211" y="1196493"/>
            <a:ext cx="1232551" cy="209417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  <p:sp>
        <p:nvSpPr>
          <p:cNvPr id="26" name="Zahnutá šipka dolů 25"/>
          <p:cNvSpPr/>
          <p:nvPr/>
        </p:nvSpPr>
        <p:spPr>
          <a:xfrm flipV="1">
            <a:off x="1263042" y="1701110"/>
            <a:ext cx="728418" cy="202646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273989" y="1340768"/>
                <a:ext cx="30292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89" y="1340768"/>
                <a:ext cx="3029201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/>
              <p:cNvSpPr/>
              <p:nvPr/>
            </p:nvSpPr>
            <p:spPr>
              <a:xfrm>
                <a:off x="2980937" y="1340767"/>
                <a:ext cx="29693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8" name="Obdélník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937" y="1340767"/>
                <a:ext cx="2969329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273989" y="2772217"/>
                <a:ext cx="39260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sz="3200" b="0" i="1" smtClean="0">
                              <a:solidFill>
                                <a:srgbClr val="008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89" y="2772217"/>
                <a:ext cx="392604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Zástupný symbol pro obsah 4"/>
          <p:cNvSpPr>
            <a:spLocks noGrp="1"/>
          </p:cNvSpPr>
          <p:nvPr>
            <p:ph idx="1"/>
          </p:nvPr>
        </p:nvSpPr>
        <p:spPr>
          <a:xfrm>
            <a:off x="425638" y="2060847"/>
            <a:ext cx="6202992" cy="576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Rozdíl druhých mocnin - vzorec</a:t>
            </a:r>
            <a:endParaRPr lang="cs-CZ" sz="3600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611560" y="4149080"/>
                <a:ext cx="30292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3029201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3486617" y="4149080"/>
                <a:ext cx="13014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617" y="4149080"/>
                <a:ext cx="1301407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467544" y="4653136"/>
                <a:ext cx="38589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53136"/>
                <a:ext cx="385890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/>
              <p:cNvSpPr/>
              <p:nvPr/>
            </p:nvSpPr>
            <p:spPr>
              <a:xfrm>
                <a:off x="4067944" y="4632060"/>
                <a:ext cx="16561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4" name="Obdélník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632060"/>
                <a:ext cx="1656184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/>
              <p:cNvSpPr/>
              <p:nvPr/>
            </p:nvSpPr>
            <p:spPr>
              <a:xfrm>
                <a:off x="625846" y="5127575"/>
                <a:ext cx="30149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𝑥𝑦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𝑥𝑦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+5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5" name="Obdélní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46" y="5127575"/>
                <a:ext cx="3014916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3640762" y="5127814"/>
                <a:ext cx="1795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−25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762" y="5127814"/>
                <a:ext cx="1795334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539552" y="5589240"/>
                <a:ext cx="37444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+5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89240"/>
                <a:ext cx="374441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/>
              <p:cNvSpPr/>
              <p:nvPr/>
            </p:nvSpPr>
            <p:spPr>
              <a:xfrm>
                <a:off x="4067944" y="5585110"/>
                <a:ext cx="179533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−25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8" name="Obdélní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585110"/>
                <a:ext cx="179533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5724129" y="1340768"/>
                <a:ext cx="148466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9" y="1340768"/>
                <a:ext cx="148466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650305" y="6088468"/>
                <a:ext cx="655848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cs-CZ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3200" b="0" i="1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cs-CZ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3200" dirty="0" smtClean="0"/>
                  <a:t> - </a:t>
                </a:r>
                <a:r>
                  <a:rPr lang="cs-CZ" sz="3200" i="1" dirty="0" smtClean="0">
                    <a:solidFill>
                      <a:srgbClr val="FF0000"/>
                    </a:solidFill>
                  </a:rPr>
                  <a:t>nelze rozložit  !!!Pozor!!!!</a:t>
                </a:r>
                <a:endParaRPr lang="cs-CZ" sz="32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05" y="6088468"/>
                <a:ext cx="6558488" cy="584775"/>
              </a:xfrm>
              <a:prstGeom prst="rect">
                <a:avLst/>
              </a:prstGeom>
              <a:blipFill rotWithShape="1">
                <a:blip r:embed="rId1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Přímá spojnice 2"/>
          <p:cNvCxnSpPr/>
          <p:nvPr/>
        </p:nvCxnSpPr>
        <p:spPr>
          <a:xfrm flipV="1">
            <a:off x="539552" y="6088468"/>
            <a:ext cx="1857445" cy="584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76859" y="6088468"/>
            <a:ext cx="2078917" cy="584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101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 animBg="1"/>
      <p:bldP spid="24" grpId="0" animBg="1"/>
      <p:bldP spid="25" grpId="0" animBg="1"/>
      <p:bldP spid="26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22" grpId="0"/>
      <p:bldP spid="27" grpId="0"/>
      <p:bldP spid="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800" i="1" dirty="0" smtClean="0"/>
              <a:t>Uprav podle vzorců:</a:t>
            </a:r>
            <a:endParaRPr lang="cs-CZ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67544" y="3975447"/>
                <a:ext cx="358607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75447"/>
                <a:ext cx="358607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3851920" y="3975447"/>
                <a:ext cx="1800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72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975447"/>
                <a:ext cx="1800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796136" y="2276872"/>
                <a:ext cx="15365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276872"/>
                <a:ext cx="153657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467544" y="2276872"/>
                <a:ext cx="27003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−30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+75=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76872"/>
                <a:ext cx="2700355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2987824" y="2276872"/>
                <a:ext cx="2907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3(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−10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+25)=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276872"/>
                <a:ext cx="2907142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502165" y="2852936"/>
                <a:ext cx="14294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5" y="2852936"/>
                <a:ext cx="142942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895323" y="2852936"/>
                <a:ext cx="18532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−1)=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323" y="2852936"/>
                <a:ext cx="185326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3639246" y="2852936"/>
                <a:ext cx="259228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246" y="2852936"/>
                <a:ext cx="2592288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539552" y="3399383"/>
                <a:ext cx="20568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−25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6 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99383"/>
                <a:ext cx="205680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386123" y="3399383"/>
                <a:ext cx="35540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+5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123" y="3399383"/>
                <a:ext cx="3554029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484636" y="4623519"/>
                <a:ext cx="34281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−8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𝑥𝑦𝑧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+16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6" y="4623519"/>
                <a:ext cx="3428182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3707904" y="4623519"/>
                <a:ext cx="18479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−4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𝑥𝑦𝑧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623519"/>
                <a:ext cx="1847942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330"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513914" y="5229200"/>
                <a:ext cx="26060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−24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+36=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14" y="5229200"/>
                <a:ext cx="2606098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915816" y="5229199"/>
                <a:ext cx="15365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229199"/>
                <a:ext cx="153657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570977" y="5877272"/>
                <a:ext cx="29220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− 2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−16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−32=</m:t>
                      </m:r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77" y="5877272"/>
                <a:ext cx="2922082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3347864" y="5877272"/>
                <a:ext cx="18269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− 2</m:t>
                          </m:r>
                          <m:d>
                            <m:d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877272"/>
                <a:ext cx="1826910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467544" y="1700808"/>
                <a:ext cx="34250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−7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cs-CZ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+7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00808"/>
                <a:ext cx="3425059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3707904" y="1701047"/>
                <a:ext cx="17976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701047"/>
                <a:ext cx="1797678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510057" y="1133290"/>
                <a:ext cx="211772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 </m:t>
                              </m:r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cs-CZ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r>
                                <a:rPr lang="cs-CZ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400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57" y="1133290"/>
                <a:ext cx="2117727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2483768" y="1133289"/>
                <a:ext cx="23112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+6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+9</m:t>
                      </m:r>
                      <m:sSup>
                        <m:sSupPr>
                          <m:ctrlP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133289"/>
                <a:ext cx="2311210" cy="46166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41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2318683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KINDL, K. Sbírka úloh z algebry. Praha: SPN, 1974. Publikace č. 45-12-47. s.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90 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7097</TotalTime>
  <Words>1150</Words>
  <Application>Microsoft Office PowerPoint</Application>
  <PresentationFormat>Předvádění na obrazovce (4:3)</PresentationFormat>
  <Paragraphs>171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Prezentace aplikace PowerPoint</vt:lpstr>
      <vt:lpstr>Prezentace aplikace PowerPoint</vt:lpstr>
      <vt:lpstr>Druhá mocnina dvojčlenu</vt:lpstr>
      <vt:lpstr>Druhá mocnina dvojčlenu</vt:lpstr>
      <vt:lpstr>Druhá mocnina dvojčlenu</vt:lpstr>
      <vt:lpstr>Druhá mocnina dvojčlenu</vt:lpstr>
      <vt:lpstr>Rozdíl druhých mocnin</vt:lpstr>
      <vt:lpstr>Uprav podle vzorců: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Ehlerova</cp:lastModifiedBy>
  <cp:revision>580</cp:revision>
  <dcterms:created xsi:type="dcterms:W3CDTF">2012-10-20T17:50:45Z</dcterms:created>
  <dcterms:modified xsi:type="dcterms:W3CDTF">2014-03-25T09:58:49Z</dcterms:modified>
</cp:coreProperties>
</file>