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5" r:id="rId3"/>
    <p:sldId id="25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1" r:id="rId12"/>
    <p:sldId id="262" r:id="rId13"/>
    <p:sldId id="266" r:id="rId14"/>
    <p:sldId id="267" r:id="rId15"/>
    <p:sldId id="268" r:id="rId16"/>
    <p:sldId id="270" r:id="rId17"/>
    <p:sldId id="269" r:id="rId18"/>
    <p:sldId id="277" r:id="rId19"/>
    <p:sldId id="280" r:id="rId20"/>
    <p:sldId id="273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52D48-18CC-4EF7-B0FB-0E1DBB4901C0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BE6A5-6516-485D-907D-39FBB7899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3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ibel_sensatsii_RUR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Soubor:R.U.R._by_Karel_%C4%8Capek_1939.jpg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ndrias_scheuchzeri_1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rel-capek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Soubor:Male_Svatonovice_CoA_CZ.sv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lga_Scheinpflugova_by_Karel_Capek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Dasenka-15.jpg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idov%C3%A9_noviny,_1893-12-16,_title_page.djv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http://cs.wikipedia.org/wiki/Soubor:Gibel_sensatsii_RUR.jpg</a:t>
            </a:r>
            <a:r>
              <a:rPr lang="cs-CZ" dirty="0" smtClean="0"/>
              <a:t> – obr.11 (10.1.2014)</a:t>
            </a:r>
          </a:p>
          <a:p>
            <a:r>
              <a:rPr lang="cs-CZ" dirty="0" smtClean="0">
                <a:hlinkClick r:id="rId4"/>
              </a:rPr>
              <a:t>http://cs.wikipedia.org/wiki/Soubor:R.U.R._by_Karel_%C4%8Capek_1939.jpg</a:t>
            </a:r>
            <a:r>
              <a:rPr lang="cs-CZ" dirty="0" smtClean="0"/>
              <a:t> – obr.12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8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http://cs.wikipedia.org/wiki/Soubor:Andrias_scheuchzeri_1.JPG</a:t>
            </a:r>
            <a:r>
              <a:rPr lang="cs-CZ" dirty="0" smtClean="0"/>
              <a:t> – obr.13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508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http://commons.wikimedia.org/wiki/File:Dasenka-32-2.jpg – obr.14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371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https://commons.wikimedia.org/wiki/File:Karel_%C4%8Capek_-_rukopis.jpg – obr.15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822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http://commons.wikimedia.org/wiki/File:Karel_Capek_1925_cartoon.jpg?uselang=cs – obr.1 (6.1.2014)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0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http://commons.wikimedia.org/wiki/File:Karel-capek.jpg</a:t>
            </a:r>
            <a:r>
              <a:rPr lang="cs-CZ" dirty="0" smtClean="0"/>
              <a:t> – obr.2 (10.1.2014)</a:t>
            </a:r>
          </a:p>
          <a:p>
            <a:r>
              <a:rPr lang="cs-CZ" dirty="0" smtClean="0">
                <a:hlinkClick r:id="rId4"/>
              </a:rPr>
              <a:t>http://cs.wikipedia.org/wiki/Soubor:Male_Svatonovice_CoA_CZ.svg</a:t>
            </a:r>
            <a:r>
              <a:rPr lang="cs-CZ" dirty="0" smtClean="0"/>
              <a:t> – obr.3 (10.1.2014)</a:t>
            </a:r>
          </a:p>
          <a:p>
            <a:r>
              <a:rPr lang="cs-CZ" dirty="0" smtClean="0"/>
              <a:t>http://commons.wikimedia.org/wiki/File:Anton%C3%ADn_%C4%8Capek.jpg –obr.4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42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http://commons.wikimedia.org/wiki/File:Divadlo_na_Vinohradech.JPG – obr.5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49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http://commons.wikimedia.org/wiki/File:%C5%98%C3%A1d_masaryka.jpg – obr.6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74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http://commons.wikimedia.org/wiki/File:Olga_Scheinpflugova_by_Karel_Capek.jpg</a:t>
            </a:r>
            <a:r>
              <a:rPr lang="cs-CZ" dirty="0" smtClean="0"/>
              <a:t> – obr.7 (10.1.2014)</a:t>
            </a:r>
          </a:p>
          <a:p>
            <a:r>
              <a:rPr lang="cs-CZ" dirty="0" smtClean="0">
                <a:hlinkClick r:id="rId4"/>
              </a:rPr>
              <a:t>http://commons.wikimedia.org/wiki/File:Dasenka-15.jpg</a:t>
            </a:r>
            <a:r>
              <a:rPr lang="cs-CZ" dirty="0" smtClean="0"/>
              <a:t> – obr.8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28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http://cs.wikipedia.org/wiki/Soubor:Lidov%C3%A9_noviny,_1893-12-16,_title_page.djvu</a:t>
            </a:r>
            <a:r>
              <a:rPr lang="cs-CZ" dirty="0" smtClean="0"/>
              <a:t> – obr.9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79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http://commons.wikimedia.org/wiki/File:Krakatoa_eruption_lithograph.jpg – obr.10</a:t>
            </a:r>
            <a:r>
              <a:rPr lang="cs-CZ" baseline="0" dirty="0" smtClean="0"/>
              <a:t> (10.1.2014)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BE6A5-6516-485D-907D-39FBB789930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46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3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78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8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6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6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6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0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97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363A-B41C-4DB2-AEDD-201EB446C8ED}" type="datetimeFigureOut">
              <a:rPr lang="cs-CZ" smtClean="0"/>
              <a:t>20.2.2014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B428-3D17-4612-A309-16BC72A8E9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6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3928" y="418130"/>
            <a:ext cx="106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ROBOT</a:t>
            </a:r>
            <a:endParaRPr lang="cs-CZ" sz="2400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Hrivnova\AppData\Local\Microsoft\Windows\Temporary Internet Files\Content.IE5\IHWL9WUH\MC900310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21" y="2852935"/>
            <a:ext cx="1008062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043444"/>
            <a:ext cx="8747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Autorství slova robot, které se rozšířilo s divadelní hrou R.U.R., bylo </a:t>
            </a:r>
          </a:p>
          <a:p>
            <a:r>
              <a:rPr lang="cs-CZ" sz="2400" i="1" dirty="0" smtClean="0"/>
              <a:t>připisováno Karlovi. Pravda je ale taková, že toto slovo vymyslel jeho </a:t>
            </a:r>
          </a:p>
          <a:p>
            <a:r>
              <a:rPr lang="cs-CZ" sz="2400" i="1" dirty="0" smtClean="0"/>
              <a:t>bratr Josef. Karel chtěl roboty původně nazvat „</a:t>
            </a:r>
            <a:r>
              <a:rPr lang="cs-CZ" sz="2400" i="1" dirty="0" err="1" smtClean="0"/>
              <a:t>laboři</a:t>
            </a:r>
            <a:r>
              <a:rPr lang="cs-CZ" sz="2400" i="1" dirty="0" smtClean="0"/>
              <a:t>“.</a:t>
            </a:r>
          </a:p>
          <a:p>
            <a:r>
              <a:rPr lang="cs-CZ" sz="2400" i="1" dirty="0" smtClean="0"/>
              <a:t>Slovo je robot je slovanského původu a vzniklo ze slovesa robotovat.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542867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Karel Čapek byl celkem 7x nominován na </a:t>
            </a:r>
            <a:r>
              <a:rPr lang="cs-CZ" sz="2400" i="1" dirty="0" smtClean="0">
                <a:solidFill>
                  <a:srgbClr val="FF0000"/>
                </a:solidFill>
              </a:rPr>
              <a:t>Nobelovu cenu za literaturu </a:t>
            </a:r>
            <a:r>
              <a:rPr lang="cs-CZ" sz="2400" i="1" dirty="0" smtClean="0"/>
              <a:t>( v letech 1932 – 1938).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505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07904" y="417438"/>
            <a:ext cx="183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NOVINAŘINA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90548"/>
            <a:ext cx="6957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Od roku 1920 pracoval v redakci Lidových novin </a:t>
            </a:r>
          </a:p>
          <a:p>
            <a:r>
              <a:rPr lang="cs-CZ" sz="2400" i="1" dirty="0" smtClean="0"/>
              <a:t>a sám přispěl k rozvoji žurnalistických žánrů – vytvářel </a:t>
            </a:r>
          </a:p>
          <a:p>
            <a:r>
              <a:rPr lang="cs-CZ" sz="2400" i="1" dirty="0" smtClean="0"/>
              <a:t>typ krátké novinářské prózy aktuálně </a:t>
            </a:r>
          </a:p>
          <a:p>
            <a:r>
              <a:rPr lang="cs-CZ" sz="2400" i="1" dirty="0" smtClean="0"/>
              <a:t>zaměřené = </a:t>
            </a:r>
            <a:r>
              <a:rPr lang="cs-CZ" sz="2400" i="1" dirty="0" smtClean="0">
                <a:solidFill>
                  <a:srgbClr val="FF0000"/>
                </a:solidFill>
              </a:rPr>
              <a:t>SLOUPEK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36" y="890548"/>
            <a:ext cx="2063874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319083" y="336175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3792951"/>
            <a:ext cx="7029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Vedle fejetonů a reportáží dospěl i k nové formě krátké </a:t>
            </a:r>
          </a:p>
          <a:p>
            <a:r>
              <a:rPr lang="cs-CZ" sz="2400" i="1" dirty="0" smtClean="0"/>
              <a:t>povídky = </a:t>
            </a:r>
            <a:r>
              <a:rPr lang="cs-CZ" sz="2400" i="1" dirty="0" smtClean="0">
                <a:solidFill>
                  <a:srgbClr val="FF0000"/>
                </a:solidFill>
              </a:rPr>
              <a:t>PODPOVÍDKY. 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211960" y="4829208"/>
            <a:ext cx="4572000" cy="175432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r>
              <a:rPr lang="cs-CZ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Smlouvy jsou k tomu, aby je plnili slabší.…v zájmu míru zakročili se vší energií proti napadenému.</a:t>
            </a:r>
          </a:p>
          <a:p>
            <a:r>
              <a:rPr lang="cs-CZ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věc míru není žádná cizí oběť dost veliká.</a:t>
            </a:r>
          </a:p>
          <a:p>
            <a:r>
              <a:rPr lang="cs-CZ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to tak zlé: Neprodali nás, vydali nás zadarmo.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079" y="6166472"/>
            <a:ext cx="426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Reakce na aktuální politickou situaci v roce 1938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5085184"/>
            <a:ext cx="2671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Bajky a podpovídky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03940" y="332656"/>
            <a:ext cx="121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TVORBA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807095"/>
            <a:ext cx="8103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Karel Čapek vstupoval do literatury spolu s bratrem </a:t>
            </a:r>
            <a:r>
              <a:rPr lang="cs-CZ" sz="2400" i="1" dirty="0" smtClean="0">
                <a:solidFill>
                  <a:srgbClr val="FF0000"/>
                </a:solidFill>
              </a:rPr>
              <a:t>Josefem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V</a:t>
            </a:r>
            <a:r>
              <a:rPr lang="cs-CZ" i="1" dirty="0" smtClean="0"/>
              <a:t> </a:t>
            </a:r>
            <a:r>
              <a:rPr lang="cs-CZ" sz="2400" i="1" dirty="0" smtClean="0"/>
              <a:t>autorské spolupráci napsali knihy drobných próz a básnických </a:t>
            </a:r>
          </a:p>
          <a:p>
            <a:r>
              <a:rPr lang="cs-CZ" sz="2400" i="1" dirty="0" smtClean="0"/>
              <a:t>postřehů ze života: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60987" y="2370184"/>
            <a:ext cx="294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Krakonošova zahrada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42369" y="3035151"/>
            <a:ext cx="1977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Zářivé hlubiny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24003" y="3645024"/>
            <a:ext cx="221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Ze života hmyzu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91009" y="4293096"/>
            <a:ext cx="208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Adam Stvořitel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5589240"/>
            <a:ext cx="4596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/>
              <a:t>Samostatné práce začínají </a:t>
            </a:r>
            <a:r>
              <a:rPr lang="cs-CZ" sz="2400" i="1" dirty="0" smtClean="0"/>
              <a:t>prózami: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4932040" y="5589239"/>
            <a:ext cx="1492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>
                <a:solidFill>
                  <a:schemeClr val="accent2">
                    <a:lumMod val="50000"/>
                  </a:schemeClr>
                </a:solidFill>
              </a:rPr>
              <a:t>Boží muka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32040" y="6165304"/>
            <a:ext cx="2136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>
                <a:solidFill>
                  <a:schemeClr val="accent2">
                    <a:lumMod val="50000"/>
                  </a:schemeClr>
                </a:solidFill>
              </a:rPr>
              <a:t>Trapné</a:t>
            </a:r>
            <a:r>
              <a:rPr lang="cs-CZ" sz="2400" b="1" i="1" dirty="0"/>
              <a:t> </a:t>
            </a:r>
            <a:r>
              <a:rPr lang="cs-CZ" sz="2400" b="1" i="1" dirty="0">
                <a:solidFill>
                  <a:schemeClr val="accent2">
                    <a:lumMod val="50000"/>
                  </a:schemeClr>
                </a:solidFill>
              </a:rPr>
              <a:t>povídky</a:t>
            </a:r>
          </a:p>
        </p:txBody>
      </p:sp>
    </p:spTree>
    <p:extLst>
      <p:ext uri="{BB962C8B-B14F-4D97-AF65-F5344CB8AC3E}">
        <p14:creationId xmlns:p14="http://schemas.microsoft.com/office/powerpoint/2010/main" val="4933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7944" y="4756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70333" y="244853"/>
            <a:ext cx="102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PRÓZA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9515" y="728280"/>
            <a:ext cx="318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Továrna na absolutno - 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63888" y="72828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první utopistický román, který byl poprvé </a:t>
            </a:r>
          </a:p>
          <a:p>
            <a:r>
              <a:rPr lang="cs-CZ" sz="2400" i="1" dirty="0" smtClean="0"/>
              <a:t>vydán </a:t>
            </a:r>
            <a:r>
              <a:rPr lang="cs-CZ" sz="2400" i="1" dirty="0"/>
              <a:t>v roce 1922. </a:t>
            </a:r>
            <a:r>
              <a:rPr lang="cs-CZ" sz="2400" i="1" dirty="0" smtClean="0"/>
              <a:t>Původně </a:t>
            </a:r>
            <a:r>
              <a:rPr lang="cs-CZ" sz="2400" i="1" dirty="0"/>
              <a:t>však dílo </a:t>
            </a:r>
            <a:endParaRPr lang="cs-CZ" sz="2400" i="1" dirty="0" smtClean="0"/>
          </a:p>
          <a:p>
            <a:r>
              <a:rPr lang="cs-CZ" sz="2400" i="1" dirty="0" smtClean="0"/>
              <a:t>vycházelo </a:t>
            </a:r>
            <a:r>
              <a:rPr lang="cs-CZ" sz="2400" i="1" dirty="0"/>
              <a:t>na pokračování v Lidových </a:t>
            </a:r>
            <a:endParaRPr lang="cs-CZ" sz="2400" i="1" dirty="0" smtClean="0"/>
          </a:p>
          <a:p>
            <a:r>
              <a:rPr lang="cs-CZ" sz="2400" i="1" dirty="0" smtClean="0"/>
              <a:t>novinách </a:t>
            </a:r>
            <a:r>
              <a:rPr lang="cs-CZ" sz="2400" i="1" dirty="0"/>
              <a:t>ve formě </a:t>
            </a:r>
            <a:r>
              <a:rPr lang="cs-CZ" sz="2400" i="1" dirty="0" smtClean="0"/>
              <a:t>fejetonů.</a:t>
            </a:r>
            <a:endParaRPr lang="cs-CZ" sz="2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216682"/>
            <a:ext cx="3564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Utopie – žánr, který líčí společenské</a:t>
            </a:r>
          </a:p>
          <a:p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poměry v pomyslné zemi.</a:t>
            </a:r>
            <a:endParaRPr lang="cs-C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33153" y="2132856"/>
            <a:ext cx="3578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Fejeton – kratší žurnalistický útvar, </a:t>
            </a:r>
          </a:p>
          <a:p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který poutavě a vtipně popisuje zajímavý námět. </a:t>
            </a:r>
          </a:p>
          <a:p>
            <a:r>
              <a:rPr lang="cs-CZ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 zakladatele českého fejetonu je považován Jan Neruda.</a:t>
            </a:r>
            <a:endParaRPr lang="cs-C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9515" y="3610184"/>
            <a:ext cx="149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Krakatit -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18551" y="3610184"/>
            <a:ext cx="71808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r</a:t>
            </a:r>
            <a:r>
              <a:rPr lang="cs-CZ" sz="2400" i="1" dirty="0" smtClean="0"/>
              <a:t>omán s utopickou tematikou. Než začal Čapek tento </a:t>
            </a:r>
          </a:p>
          <a:p>
            <a:r>
              <a:rPr lang="cs-CZ" sz="2400" i="1" dirty="0" smtClean="0"/>
              <a:t>román psát, studoval materiály týkající se odborných </a:t>
            </a:r>
          </a:p>
          <a:p>
            <a:r>
              <a:rPr lang="cs-CZ" sz="2400" i="1" dirty="0" smtClean="0"/>
              <a:t>termínů z fyziky a chemie. </a:t>
            </a:r>
          </a:p>
          <a:p>
            <a:r>
              <a:rPr lang="cs-CZ" sz="2400" i="1" dirty="0" smtClean="0"/>
              <a:t>Název třaskaviny, kterou hlavní hrdina v knize vynalezl </a:t>
            </a:r>
          </a:p>
          <a:p>
            <a:r>
              <a:rPr lang="cs-CZ" sz="2400" i="1" dirty="0" smtClean="0"/>
              <a:t>– </a:t>
            </a:r>
            <a:r>
              <a:rPr lang="cs-CZ" sz="2400" i="1" dirty="0" err="1" smtClean="0"/>
              <a:t>krakatit</a:t>
            </a:r>
            <a:r>
              <a:rPr lang="cs-CZ" sz="2400" i="1" dirty="0" smtClean="0"/>
              <a:t> – odvodil od jména indonéské sopky </a:t>
            </a:r>
            <a:r>
              <a:rPr lang="cs-CZ" sz="2400" i="1" dirty="0" err="1" smtClean="0"/>
              <a:t>Krakatoe</a:t>
            </a:r>
            <a:r>
              <a:rPr lang="cs-CZ" sz="2400" i="1" dirty="0" smtClean="0"/>
              <a:t>.</a:t>
            </a:r>
          </a:p>
          <a:p>
            <a:r>
              <a:rPr lang="cs-CZ" sz="2400" i="1" dirty="0" smtClean="0"/>
              <a:t>Objevují se zde autobiografické prvky – postava </a:t>
            </a:r>
          </a:p>
          <a:p>
            <a:r>
              <a:rPr lang="cs-CZ" sz="2400" i="1" dirty="0" smtClean="0"/>
              <a:t>venkovského lékaře – Čapkův otec.</a:t>
            </a:r>
            <a:endParaRPr lang="cs-CZ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71849"/>
            <a:ext cx="1918551" cy="25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922521" y="6455163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9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120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R.U.R. - 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32655"/>
            <a:ext cx="7341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/>
              <a:t>c</a:t>
            </a:r>
            <a:r>
              <a:rPr lang="cs-CZ" sz="2400" i="1" dirty="0" smtClean="0"/>
              <a:t>elosvětově známé drama, které napsal v roce 1920.  </a:t>
            </a:r>
          </a:p>
          <a:p>
            <a:r>
              <a:rPr lang="cs-CZ" sz="2400" i="1" dirty="0" smtClean="0"/>
              <a:t>V tomto díle vytvořil utopickou podobu současného světa.</a:t>
            </a:r>
          </a:p>
          <a:p>
            <a:r>
              <a:rPr lang="cs-CZ" sz="2400" i="1" dirty="0" smtClean="0"/>
              <a:t>Zkratka názvu knihy znamená </a:t>
            </a:r>
            <a:r>
              <a:rPr lang="cs-CZ" sz="2400" i="1" dirty="0" err="1" smtClean="0"/>
              <a:t>Rossums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Univerzal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Robots</a:t>
            </a:r>
            <a:r>
              <a:rPr lang="cs-CZ" sz="2400" i="1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095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15629" y="479715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095200" cy="287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056310" y="479715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12</a:t>
            </a:r>
            <a:endParaRPr lang="cs-CZ" dirty="0"/>
          </a:p>
        </p:txBody>
      </p:sp>
      <p:pic>
        <p:nvPicPr>
          <p:cNvPr id="1026" name="Picture 2" descr="C:\Users\Hrivnova\AppData\Local\Microsoft\Windows\Temporary Internet Files\Content.IE5\K7RL2F5Z\MC9002979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59608"/>
            <a:ext cx="1619250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5172342"/>
            <a:ext cx="402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Setkáváme se zde s prvky sci-fi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5634007"/>
            <a:ext cx="4206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Hra byla přeložena do 30 jazyků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441375"/>
            <a:ext cx="222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VÁLKA S MLOKY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201221"/>
            <a:ext cx="6298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Román, který byl poprvé vydán na pokračování v </a:t>
            </a:r>
          </a:p>
          <a:p>
            <a:r>
              <a:rPr lang="cs-CZ" sz="2400" i="1" dirty="0" smtClean="0"/>
              <a:t>Lidových novinách. </a:t>
            </a:r>
            <a:endParaRPr lang="cs-CZ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85887"/>
            <a:ext cx="2095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51352" y="547211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014528"/>
            <a:ext cx="569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Varování před hrozícím nebezpečím fašismu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210" y="2828834"/>
            <a:ext cx="62283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</a:rPr>
              <a:t>Dochází k objevu velice inteligentních mloků, kteří představují</a:t>
            </a:r>
          </a:p>
          <a:p>
            <a:r>
              <a:rPr lang="cs-CZ" b="1" i="1" dirty="0">
                <a:solidFill>
                  <a:srgbClr val="00B0F0"/>
                </a:solidFill>
              </a:rPr>
              <a:t>l</a:t>
            </a:r>
            <a:r>
              <a:rPr lang="cs-CZ" b="1" i="1" dirty="0" smtClean="0">
                <a:solidFill>
                  <a:srgbClr val="00B0F0"/>
                </a:solidFill>
              </a:rPr>
              <a:t>evnou pracovní sílu. Mloci však „přerostou lidem přes hlavu“</a:t>
            </a:r>
          </a:p>
          <a:p>
            <a:r>
              <a:rPr lang="cs-CZ" b="1" i="1" dirty="0">
                <a:solidFill>
                  <a:srgbClr val="00B0F0"/>
                </a:solidFill>
              </a:rPr>
              <a:t>a</a:t>
            </a:r>
            <a:r>
              <a:rPr lang="cs-CZ" b="1" i="1" dirty="0" smtClean="0">
                <a:solidFill>
                  <a:srgbClr val="00B0F0"/>
                </a:solidFill>
              </a:rPr>
              <a:t> pomocí trhavin ukrajují lidem pevninu, aby získali svůj životní</a:t>
            </a:r>
          </a:p>
          <a:p>
            <a:r>
              <a:rPr lang="cs-CZ" b="1" i="1" dirty="0">
                <a:solidFill>
                  <a:srgbClr val="00B0F0"/>
                </a:solidFill>
              </a:rPr>
              <a:t>p</a:t>
            </a:r>
            <a:r>
              <a:rPr lang="cs-CZ" b="1" i="1" dirty="0" smtClean="0">
                <a:solidFill>
                  <a:srgbClr val="00B0F0"/>
                </a:solidFill>
              </a:rPr>
              <a:t>rostor.</a:t>
            </a:r>
            <a:endParaRPr lang="cs-CZ" b="1" i="1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9210" y="4354671"/>
            <a:ext cx="75931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Karel Čapek o románu: </a:t>
            </a:r>
            <a:r>
              <a:rPr lang="cs-CZ" sz="2400" i="1" dirty="0" smtClean="0">
                <a:solidFill>
                  <a:srgbClr val="FF0000"/>
                </a:solidFill>
              </a:rPr>
              <a:t>„Není to utopie, nýbrž 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dnešek. Není to spekulace o čemsi budoucím, 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nýbrž zrcadlení toho, co jest a </a:t>
            </a:r>
            <a:r>
              <a:rPr lang="cs-CZ" sz="2400" i="1" dirty="0" err="1" smtClean="0">
                <a:solidFill>
                  <a:srgbClr val="FF0000"/>
                </a:solidFill>
              </a:rPr>
              <a:t>prostřed</a:t>
            </a:r>
            <a:r>
              <a:rPr lang="cs-CZ" sz="2400" i="1" dirty="0" smtClean="0">
                <a:solidFill>
                  <a:srgbClr val="FF0000"/>
                </a:solidFill>
              </a:rPr>
              <a:t> čeho 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žijeme. Nemohu si pomoci, ale literatura, která se 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nestará o skutečnost a o to, co se opravdu děje se světem, 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taková literatura není můj případ. (1936)</a:t>
            </a:r>
            <a:endParaRPr 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5870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Bílá</a:t>
            </a:r>
            <a:r>
              <a:rPr lang="cs-CZ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nemoc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39552" y="81396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Bílá nemoc je divadelní hra-drama Karla Čapka z roku 1937. Dílo varuje před nastupujícím fašismem. S</a:t>
            </a:r>
            <a:r>
              <a:rPr lang="cs-CZ" sz="2400" i="1" dirty="0" smtClean="0"/>
              <a:t>talo </a:t>
            </a:r>
            <a:r>
              <a:rPr lang="cs-CZ" sz="2400" i="1" dirty="0"/>
              <a:t>se posléze i jedním z důvodů plánované autorovy perzekuce gestapem</a:t>
            </a:r>
            <a:r>
              <a:rPr lang="cs-CZ" sz="2400" i="1" dirty="0" smtClean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263691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Hlavní postavou je dr. </a:t>
            </a:r>
            <a:r>
              <a:rPr lang="cs-CZ" sz="2000" i="1" dirty="0" err="1" smtClean="0"/>
              <a:t>Galén</a:t>
            </a:r>
            <a:r>
              <a:rPr lang="cs-CZ" sz="2000" i="1" dirty="0" smtClean="0"/>
              <a:t> a diktátor Maršál</a:t>
            </a:r>
            <a:r>
              <a:rPr lang="cs-CZ" sz="2000" i="1" dirty="0"/>
              <a:t> </a:t>
            </a:r>
            <a:r>
              <a:rPr lang="cs-CZ" sz="2000" i="1" dirty="0" smtClean="0"/>
              <a:t>(fašistický vůdce), </a:t>
            </a:r>
          </a:p>
          <a:p>
            <a:r>
              <a:rPr lang="cs-CZ" sz="2000" i="1" dirty="0" smtClean="0"/>
              <a:t>který chce zahájit válku. Ve stejné době se objevuje nakažlivá </a:t>
            </a:r>
          </a:p>
          <a:p>
            <a:r>
              <a:rPr lang="cs-CZ" sz="2000" i="1" dirty="0" smtClean="0"/>
              <a:t>neznámá nemoc, která zabíjí lidi. Lékař – </a:t>
            </a:r>
            <a:r>
              <a:rPr lang="cs-CZ" sz="2000" i="1" dirty="0" err="1" smtClean="0"/>
              <a:t>dr.Galén</a:t>
            </a:r>
            <a:r>
              <a:rPr lang="cs-CZ" sz="2000" i="1" dirty="0" smtClean="0"/>
              <a:t> – nachází lék. </a:t>
            </a:r>
          </a:p>
          <a:p>
            <a:r>
              <a:rPr lang="cs-CZ" sz="2000" i="1" dirty="0" smtClean="0"/>
              <a:t>Projevem nemoci je necitlivá bílá skvrna na těle. Dr. </a:t>
            </a:r>
            <a:r>
              <a:rPr lang="cs-CZ" sz="2000" i="1" dirty="0" err="1" smtClean="0"/>
              <a:t>Galén</a:t>
            </a:r>
            <a:r>
              <a:rPr lang="cs-CZ" sz="2000" i="1" dirty="0" smtClean="0"/>
              <a:t> původně </a:t>
            </a:r>
          </a:p>
          <a:p>
            <a:r>
              <a:rPr lang="cs-CZ" sz="2000" i="1" dirty="0" smtClean="0"/>
              <a:t>léčí jen chudé lidi. Bohaté léči nechce, jen pokud jsou ochotni brojit </a:t>
            </a:r>
          </a:p>
          <a:p>
            <a:r>
              <a:rPr lang="cs-CZ" sz="2000" i="1" dirty="0" smtClean="0"/>
              <a:t>proti válce. </a:t>
            </a:r>
            <a:endParaRPr lang="cs-CZ" sz="2000" i="1" dirty="0"/>
          </a:p>
          <a:p>
            <a:r>
              <a:rPr lang="cs-CZ" sz="2000" i="1" dirty="0" smtClean="0"/>
              <a:t>Maršálovým přítelem je i majitel zbrojovky – baron </a:t>
            </a:r>
            <a:r>
              <a:rPr lang="cs-CZ" sz="2000" i="1" dirty="0" err="1" smtClean="0"/>
              <a:t>Krüg</a:t>
            </a:r>
            <a:r>
              <a:rPr lang="cs-CZ" sz="2000" i="1" dirty="0" smtClean="0"/>
              <a:t>, který také </a:t>
            </a:r>
          </a:p>
          <a:p>
            <a:r>
              <a:rPr lang="cs-CZ" sz="2000" i="1" dirty="0" smtClean="0"/>
              <a:t>onemocní. Dr. </a:t>
            </a:r>
            <a:r>
              <a:rPr lang="cs-CZ" sz="2000" i="1" dirty="0" err="1" smtClean="0"/>
              <a:t>Galén</a:t>
            </a:r>
            <a:r>
              <a:rPr lang="cs-CZ" sz="2000" i="1" dirty="0" smtClean="0"/>
              <a:t> jej nechce léčit, dokud  nepřestane vyrábět </a:t>
            </a:r>
          </a:p>
          <a:p>
            <a:r>
              <a:rPr lang="cs-CZ" sz="2000" i="1" dirty="0" smtClean="0"/>
              <a:t>zbraně. Dr. </a:t>
            </a:r>
            <a:r>
              <a:rPr lang="cs-CZ" sz="2000" i="1" dirty="0" err="1" smtClean="0"/>
              <a:t>Galén</a:t>
            </a:r>
            <a:r>
              <a:rPr lang="cs-CZ" sz="2000" i="1" dirty="0" smtClean="0"/>
              <a:t> je zavolán Maršálem, ale </a:t>
            </a:r>
            <a:r>
              <a:rPr lang="cs-CZ" sz="2000" i="1" dirty="0" err="1" smtClean="0"/>
              <a:t>Galén</a:t>
            </a:r>
            <a:r>
              <a:rPr lang="cs-CZ" sz="2000" i="1" dirty="0" smtClean="0"/>
              <a:t> si stojí za svým. </a:t>
            </a:r>
          </a:p>
          <a:p>
            <a:r>
              <a:rPr lang="cs-CZ" sz="2000" i="1" dirty="0" smtClean="0"/>
              <a:t>Baron </a:t>
            </a:r>
            <a:r>
              <a:rPr lang="cs-CZ" sz="2000" i="1" dirty="0" err="1" smtClean="0"/>
              <a:t>Krüg</a:t>
            </a:r>
            <a:r>
              <a:rPr lang="cs-CZ" sz="2000" i="1" dirty="0" smtClean="0"/>
              <a:t> se zastřelí. Posléze onemocní i Maršál, který ke své léčbě </a:t>
            </a:r>
          </a:p>
          <a:p>
            <a:r>
              <a:rPr lang="cs-CZ" sz="2000" i="1" dirty="0" smtClean="0"/>
              <a:t>musí zrušit válku a přistoupit na  podmínky války.</a:t>
            </a:r>
          </a:p>
          <a:p>
            <a:r>
              <a:rPr lang="cs-CZ" sz="2000" i="1" dirty="0" smtClean="0"/>
              <a:t>Dr. </a:t>
            </a:r>
            <a:r>
              <a:rPr lang="cs-CZ" sz="2000" i="1" dirty="0" err="1" smtClean="0"/>
              <a:t>Galén</a:t>
            </a:r>
            <a:r>
              <a:rPr lang="cs-CZ" sz="2000" i="1" dirty="0" smtClean="0"/>
              <a:t> je vyslán pro lék, při návratu je ušlapán davem zfanatizovaných </a:t>
            </a:r>
          </a:p>
          <a:p>
            <a:r>
              <a:rPr lang="cs-CZ" sz="2000" i="1" dirty="0" smtClean="0"/>
              <a:t>lidí.</a:t>
            </a:r>
          </a:p>
        </p:txBody>
      </p:sp>
    </p:spTree>
    <p:extLst>
      <p:ext uri="{BB962C8B-B14F-4D97-AF65-F5344CB8AC3E}">
        <p14:creationId xmlns:p14="http://schemas.microsoft.com/office/powerpoint/2010/main" val="33628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31031"/>
            <a:ext cx="585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Povídky z jedné kapsy, Povídky z druhé kapsy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723798"/>
            <a:ext cx="8127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Obě dvě knihy mají detektivní žánr. Jde o povídky s realistickými </a:t>
            </a:r>
          </a:p>
          <a:p>
            <a:r>
              <a:rPr lang="cs-CZ" sz="2400" i="1" dirty="0" smtClean="0"/>
              <a:t>postřehy ze všedního života.</a:t>
            </a:r>
            <a:endParaRPr lang="cs-CZ" sz="24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844824"/>
            <a:ext cx="2136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Trapné povídky</a:t>
            </a:r>
          </a:p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První parta</a:t>
            </a:r>
          </a:p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Matka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03461" y="3212656"/>
            <a:ext cx="8080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Devatero pohádek a ještě jedna od Josefa Čapka jako přívažek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03461" y="3789040"/>
            <a:ext cx="819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Karel Čapek a jeho pohádky se </a:t>
            </a:r>
            <a:r>
              <a:rPr lang="cs-CZ" sz="2400" i="1" dirty="0"/>
              <a:t>v</a:t>
            </a:r>
            <a:r>
              <a:rPr lang="cs-CZ" sz="2400" i="1" dirty="0" smtClean="0"/>
              <a:t>yznačují určitými typickými rysy:</a:t>
            </a:r>
            <a:endParaRPr lang="cs-CZ" sz="2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03462" y="4250705"/>
            <a:ext cx="92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i="1" dirty="0" smtClean="0"/>
              <a:t>Svět jeho pohádek není fantastický, nadpřirozený. Pohádkové bytosti jsou polidštěny, víly, </a:t>
            </a:r>
          </a:p>
          <a:p>
            <a:r>
              <a:rPr lang="cs-CZ" b="1" i="1" dirty="0" smtClean="0"/>
              <a:t>rusalky a další mají lidské vlastnosti a s lidmi komunikují.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03462" y="4897036"/>
            <a:ext cx="662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2</a:t>
            </a:r>
            <a:r>
              <a:rPr lang="cs-CZ" dirty="0" smtClean="0"/>
              <a:t>. </a:t>
            </a:r>
            <a:r>
              <a:rPr lang="cs-CZ" b="1" i="1" dirty="0" smtClean="0"/>
              <a:t>Děj se často odehrává na skutečných místech – Úpice, Hronov…</a:t>
            </a:r>
            <a:endParaRPr lang="cs-CZ" b="1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3462" y="5266368"/>
            <a:ext cx="861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3. V Čapkových pohádkách nenajdeme „zlou“ postavu,  většinou mají postavy „lidské“ </a:t>
            </a:r>
          </a:p>
          <a:p>
            <a:r>
              <a:rPr lang="cs-CZ" b="1" i="1" dirty="0" smtClean="0"/>
              <a:t>slabiny.</a:t>
            </a:r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03461" y="5912699"/>
            <a:ext cx="907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4. Hlavním znakem nejen Čapkových pohádek je rozsáhlé a krásné vypravování, hromadění </a:t>
            </a:r>
          </a:p>
          <a:p>
            <a:r>
              <a:rPr lang="cs-CZ" b="1" i="1" dirty="0" smtClean="0"/>
              <a:t>Synonym, používání novotvarů…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29749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375"/>
            <a:ext cx="7620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74535" y="5877272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9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71500"/>
            <a:ext cx="6057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00950" y="5917168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67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05164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Karel Čapek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VY_32_INOVACE_36.08.HRI.CJ.9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10. 1. 2014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7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467693" y="1487107"/>
                <a:ext cx="8136904" cy="501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ea typeface="Calibri" pitchFamily="34" charset="0"/>
                    <a:cs typeface="Courier New" pitchFamily="49" charset="0"/>
                  </a:rPr>
                  <a:t>Seznam použité literatury a pramenů: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 smtClean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LEDERBUCHOVÁ, 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L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. Čítanka 9 – učebnice pro základní školy a víceletá gymnázia. Plzeň : Fraus, 2006. ISBN 80-7238-539-9. s. 124.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PROKOP, V. Přehled české literatury 20. století. Sokolov :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O.K.Soft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, 2011. s. 18 - 21.  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 smtClean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cs-CZ" sz="1600" b="1" i="1" dirty="0" smtClean="0">
                  <a:solidFill>
                    <a:srgbClr val="00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ea typeface="Calibri" pitchFamily="34" charset="0"/>
                    <a:cs typeface="Courier New" pitchFamily="49" charset="0"/>
                  </a:rPr>
                  <a:t>Použité zdroje: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Courier New" pitchFamily="49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S</a:t>
                </a:r>
                <a:r>
                  <a:rPr kumimoji="0" lang="cs-CZ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itchFamily="49" charset="0"/>
                    <a:cs typeface="Courier New" pitchFamily="49" charset="0"/>
                  </a:rPr>
                  <a:t>trana 3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[Obr.1][cit.2014-01-06]. Dostupný pod licencí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www:</a:t>
                </a:r>
                <a14:m>
                  <m:oMath xmlns:m="http://schemas.openxmlformats.org/officeDocument/2006/math">
                    <m:r>
                      <a:rPr lang="cs-CZ" sz="1600" i="1" smtClean="0">
                        <a:latin typeface="Cambria Math"/>
                        <a:cs typeface="Courier New" pitchFamily="49" charset="0"/>
                      </a:rPr>
                      <m:t>&lt;</m:t>
                    </m:r>
                  </m:oMath>
                </a14:m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commons.wikimedia.org/wiki/File:Karel_Capek_1925_cartoon.jpg?uselang=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cs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&gt;. </a:t>
                </a:r>
                <a:endParaRPr kumimoji="0" lang="cs-CZ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307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93" y="1487107"/>
                <a:ext cx="8136904" cy="5018400"/>
              </a:xfrm>
              <a:prstGeom prst="rect">
                <a:avLst/>
              </a:prstGeom>
              <a:blipFill rotWithShape="1">
                <a:blip r:embed="rId6"/>
                <a:stretch>
                  <a:fillRect l="-449" r="-3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95536" y="382012"/>
                <a:ext cx="8136000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Strana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4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Obr.2][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cit.2014-01-06]. 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www: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i="1" smtClean="0">
                        <a:latin typeface="Cambria Math"/>
                        <a:cs typeface="Courier New" pitchFamily="49" charset="0"/>
                      </a:rPr>
                      <m:t>&lt;</m:t>
                    </m:r>
                  </m:oMath>
                </a14:m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commons.wikimedia.org/wiki/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File:Karel-capek.jpg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&gt;. 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Obr.3][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cit.2014-01-06]. 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www:&lt;http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cs.wikipedia.org/wiki/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Soubor:Male_Svatonovice_CoA_CZ.svg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&gt;.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Obr.4][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cit.2014-01-06]. 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www:&lt;http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://commons.wikimedia.org/wiki/File:Anton%C3%ADn_%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C4%8Capek.jpg&gt;.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Strana 6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[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Obr.5][cit.2014-01-10]. 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www:&lt;http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commons.wikimedia.org/wiki/</a:t>
                </a:r>
                <a:r>
                  <a:rPr lang="cs-CZ" sz="1600" i="1" dirty="0" err="1" smtClean="0">
                    <a:latin typeface="Courier New" pitchFamily="49" charset="0"/>
                    <a:cs typeface="Courier New" pitchFamily="49" charset="0"/>
                  </a:rPr>
                  <a:t>File:Divadlo_na_Vinohradech.JPG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&gt;.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Strana 8</a:t>
                </a: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[Obr.6][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cit.2014-01-10]. Dostupný pod licencí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Creative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cs-CZ" sz="1600" i="1" dirty="0" err="1">
                    <a:latin typeface="Courier New" pitchFamily="49" charset="0"/>
                    <a:cs typeface="Courier New" pitchFamily="49" charset="0"/>
                  </a:rPr>
                  <a:t>Commons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 na 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www:&lt;http</a:t>
                </a:r>
                <a:r>
                  <a:rPr lang="cs-CZ" sz="1600" i="1" dirty="0">
                    <a:latin typeface="Courier New" pitchFamily="49" charset="0"/>
                    <a:cs typeface="Courier New" pitchFamily="49" charset="0"/>
                  </a:rPr>
                  <a:t>://commons.wikimedia.org/wiki/File:%</a:t>
                </a:r>
                <a:r>
                  <a:rPr lang="cs-CZ" sz="1600" i="1" dirty="0" smtClean="0">
                    <a:latin typeface="Courier New" pitchFamily="49" charset="0"/>
                    <a:cs typeface="Courier New" pitchFamily="49" charset="0"/>
                  </a:rPr>
                  <a:t>C5%98%C3%A1d_masaryka.jpg&gt;.</a:t>
                </a:r>
                <a:endParaRPr lang="cs-CZ" sz="1600" i="1" dirty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cs-CZ" sz="1600" i="1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2012"/>
                <a:ext cx="8136000" cy="5755422"/>
              </a:xfrm>
              <a:prstGeom prst="rect">
                <a:avLst/>
              </a:prstGeom>
              <a:blipFill rotWithShape="1">
                <a:blip r:embed="rId2"/>
                <a:stretch>
                  <a:fillRect l="-449" t="-318" r="-3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13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9</a:t>
            </a:r>
          </a:p>
          <a:p>
            <a:pPr algn="just"/>
            <a:r>
              <a:rPr lang="pt-BR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pt-BR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pt-BR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pt-BR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Creative Commons na </a:t>
            </a:r>
            <a:r>
              <a:rPr lang="pt-BR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pt-BR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pt-BR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commons.wikimedia.org/wiki/File:Olga_Scheinpflugova_by_Karel_Capek.jpg&gt;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pt-BR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Obr.8][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commons.wikimedia.org/wiki/File:Dasenka-15.jpg&gt;.</a:t>
            </a:r>
          </a:p>
          <a:p>
            <a:pPr algn="just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11</a:t>
            </a: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[Obr.9][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://cs.wikipedia.org/wiki/Soubor:Lidov%C3%A9_noviny,_1893-12-16,_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title_page.djvu&gt;.</a:t>
            </a:r>
          </a:p>
          <a:p>
            <a:pPr algn="just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13</a:t>
            </a: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[Obr.10][cit.2014-01-10].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File:Krakatoa_eruption_lithograph.jpg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14</a:t>
            </a:r>
          </a:p>
          <a:p>
            <a:pPr algn="just"/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Obr.11][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Soubor:Gibel_sensatsii_RUR.jpg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 </a:t>
            </a:r>
          </a:p>
          <a:p>
            <a:pPr algn="just"/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332656"/>
            <a:ext cx="8136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Obr.12][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://cs.wikipedia.org/wiki/Soubor:R.U.R._by_Karel_%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C4%8Capek_1939.jpg&gt;. </a:t>
            </a:r>
          </a:p>
          <a:p>
            <a:pPr algn="just"/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</a:p>
          <a:p>
            <a:pPr algn="just"/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cs.wikipedia.org/wiki/Soubor:Andrias_scheuchzeri_1.JPG&gt;.</a:t>
            </a:r>
          </a:p>
          <a:p>
            <a:pPr algn="just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18</a:t>
            </a:r>
          </a:p>
          <a:p>
            <a:pPr algn="just"/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commons.wikimedia.org/wiki/File:Dasenka-32-2.jpg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19</a:t>
            </a:r>
          </a:p>
          <a:p>
            <a:pPr algn="just"/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cit.2014-01-10].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:&lt;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https://commons.wikimedia.org/wiki/File:Karel_%C4%8Capek_-_rukopis.jpg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470025"/>
          </a:xfrm>
        </p:spPr>
        <p:txBody>
          <a:bodyPr/>
          <a:lstStyle/>
          <a:p>
            <a:r>
              <a:rPr lang="cs-CZ" dirty="0" smtClean="0"/>
              <a:t>Karel Čapek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95" y="648866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2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000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3265116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332656"/>
            <a:ext cx="5889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Karel Čapek se narodil 9.ledna 1890 v Malých </a:t>
            </a:r>
          </a:p>
          <a:p>
            <a:r>
              <a:rPr lang="cs-CZ" sz="2400" i="1" dirty="0" smtClean="0"/>
              <a:t>Svatoňovicích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48154"/>
            <a:ext cx="136815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08404" y="2677415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4049946"/>
            <a:ext cx="6460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Od dětství se tříbí jeho talent v pozorování přírody </a:t>
            </a:r>
          </a:p>
          <a:p>
            <a:r>
              <a:rPr lang="cs-CZ" sz="2400" i="1" dirty="0" smtClean="0"/>
              <a:t>a prostých lidí, které poznával prostřednictvím </a:t>
            </a:r>
          </a:p>
          <a:p>
            <a:r>
              <a:rPr lang="cs-CZ" sz="2400" i="1" dirty="0" smtClean="0"/>
              <a:t>svého otce – vesnického lékaře.</a:t>
            </a:r>
            <a:endParaRPr lang="cs-CZ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51" y="3405848"/>
            <a:ext cx="21431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93506" y="626867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5430415"/>
            <a:ext cx="20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Antonín Čapek</a:t>
            </a:r>
            <a:endParaRPr lang="cs-CZ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86429"/>
            <a:ext cx="860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Po studiích  </a:t>
            </a:r>
            <a:r>
              <a:rPr lang="cs-CZ" sz="2400" i="1" dirty="0" smtClean="0">
                <a:solidFill>
                  <a:srgbClr val="FF0000"/>
                </a:solidFill>
              </a:rPr>
              <a:t>Hradci Králové</a:t>
            </a:r>
            <a:r>
              <a:rPr lang="cs-CZ" sz="2400" i="1" dirty="0" smtClean="0"/>
              <a:t>, </a:t>
            </a:r>
            <a:r>
              <a:rPr lang="cs-CZ" sz="2400" i="1" dirty="0" smtClean="0">
                <a:solidFill>
                  <a:srgbClr val="FF0000"/>
                </a:solidFill>
              </a:rPr>
              <a:t>Brně</a:t>
            </a:r>
            <a:r>
              <a:rPr lang="cs-CZ" sz="2400" i="1" dirty="0" smtClean="0"/>
              <a:t> a </a:t>
            </a:r>
            <a:r>
              <a:rPr lang="cs-CZ" sz="2400" i="1" dirty="0" smtClean="0">
                <a:solidFill>
                  <a:srgbClr val="FF0000"/>
                </a:solidFill>
              </a:rPr>
              <a:t>Praze</a:t>
            </a:r>
            <a:r>
              <a:rPr lang="cs-CZ" sz="2400" i="1" dirty="0" smtClean="0"/>
              <a:t> vystudoval </a:t>
            </a:r>
            <a:r>
              <a:rPr lang="cs-CZ" sz="2400" i="1" dirty="0" smtClean="0">
                <a:solidFill>
                  <a:srgbClr val="FF0000"/>
                </a:solidFill>
              </a:rPr>
              <a:t>filozofii</a:t>
            </a:r>
            <a:r>
              <a:rPr lang="cs-CZ" sz="2400" i="1" dirty="0" smtClean="0"/>
              <a:t> v Praze </a:t>
            </a:r>
          </a:p>
          <a:p>
            <a:r>
              <a:rPr lang="cs-CZ" sz="2400" i="1" dirty="0" smtClean="0"/>
              <a:t>a tomuto oboru věnoval i jednu ze svých prací:</a:t>
            </a:r>
            <a:endParaRPr lang="cs-CZ" sz="2400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66494" y="1244020"/>
            <a:ext cx="597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Pragmatismus čili Filozofie praktického života</a:t>
            </a:r>
            <a:endParaRPr lang="cs-CZ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8570" y="2855519"/>
            <a:ext cx="363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Studoval i v Berlíně či Paříži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3" name="Picture 5" descr="C:\Users\Hrivnova\AppData\Local\Microsoft\Windows\Temporary Internet Files\Content.IE5\IHWL9WUH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4" y="2406107"/>
            <a:ext cx="18161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8570" y="4653136"/>
            <a:ext cx="860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Po ukončení studií působil jako vychovatel ve šlechtické rodině, brzy </a:t>
            </a:r>
          </a:p>
          <a:p>
            <a:r>
              <a:rPr lang="cs-CZ" sz="2400" i="1" dirty="0" smtClean="0"/>
              <a:t>však přešel k novinařině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673558"/>
            <a:ext cx="6513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 letech 1921 – 1923 byl dramaturgem i režisérem 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Vinohradského divadla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22" y="305832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067721" y="1877457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569" y="2246789"/>
            <a:ext cx="9062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PEN klub - </a:t>
            </a:r>
            <a:r>
              <a:rPr lang="cs-CZ" sz="2400" i="1" dirty="0" smtClean="0"/>
              <a:t>byl jeho prvním předsedou. </a:t>
            </a:r>
          </a:p>
          <a:p>
            <a:r>
              <a:rPr lang="cs-CZ" sz="2400" i="1" dirty="0" smtClean="0"/>
              <a:t>Jde o celosvětové sdružení spisovatelů, které bylo založeno 5.října 1921 </a:t>
            </a:r>
          </a:p>
          <a:p>
            <a:r>
              <a:rPr lang="cs-CZ" sz="2400" i="1" dirty="0" smtClean="0"/>
              <a:t>v Londýně.</a:t>
            </a:r>
            <a:endParaRPr lang="cs-CZ" sz="2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68" y="3471004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u="sng" dirty="0" smtClean="0"/>
              <a:t>Cíle klubu</a:t>
            </a:r>
            <a:r>
              <a:rPr lang="cs-CZ" sz="2400" i="1" dirty="0" smtClean="0"/>
              <a:t>:</a:t>
            </a:r>
            <a:endParaRPr lang="cs-CZ" sz="2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72278" y="3447118"/>
            <a:ext cx="6617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Rozvíjet intelektuální spolupráci a porozumění mezi </a:t>
            </a:r>
          </a:p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spisovateli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72278" y="4278115"/>
            <a:ext cx="7376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Vytvořit celosvětové společenství spisovatelů, kteří budou </a:t>
            </a:r>
          </a:p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klást důraz na klíčovou roli literatury při rozvoji světové </a:t>
            </a:r>
          </a:p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kultury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72278" y="5451359"/>
            <a:ext cx="701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Bránit literaturu proti mnohým hrozbám, které proti ní </a:t>
            </a:r>
          </a:p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dnešní svět staví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3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03757" y="3348461"/>
            <a:ext cx="1047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i="1" dirty="0" smtClean="0">
                <a:solidFill>
                  <a:schemeClr val="accent1">
                    <a:lumMod val="75000"/>
                  </a:schemeClr>
                </a:solidFill>
              </a:rPr>
              <a:t>P E N</a:t>
            </a:r>
            <a:endParaRPr lang="cs-CZ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772813"/>
            <a:ext cx="1097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err="1" smtClean="0">
                <a:solidFill>
                  <a:srgbClr val="00B050"/>
                </a:solidFill>
              </a:rPr>
              <a:t>poets</a:t>
            </a:r>
            <a:endParaRPr lang="cs-CZ" sz="3200" i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79712" y="1772812"/>
            <a:ext cx="213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err="1" smtClean="0">
                <a:solidFill>
                  <a:srgbClr val="00B050"/>
                </a:solidFill>
              </a:rPr>
              <a:t>playwrights</a:t>
            </a:r>
            <a:endParaRPr lang="cs-CZ" sz="3200" i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97749" y="1772811"/>
            <a:ext cx="1330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err="1" smtClean="0">
                <a:solidFill>
                  <a:srgbClr val="00B050"/>
                </a:solidFill>
              </a:rPr>
              <a:t>editors</a:t>
            </a:r>
            <a:endParaRPr lang="cs-CZ" sz="3200" i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52753" y="1750707"/>
            <a:ext cx="164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err="1" smtClean="0">
                <a:solidFill>
                  <a:srgbClr val="00B050"/>
                </a:solidFill>
              </a:rPr>
              <a:t>essayists</a:t>
            </a:r>
            <a:endParaRPr lang="cs-CZ" sz="3200" i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36296" y="1744533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i="1" dirty="0" err="1" smtClean="0">
                <a:solidFill>
                  <a:srgbClr val="00B050"/>
                </a:solidFill>
              </a:rPr>
              <a:t>novelists</a:t>
            </a:r>
            <a:endParaRPr lang="cs-CZ" sz="3200" i="1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9775" y="2402783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básníci</a:t>
            </a:r>
            <a:endParaRPr lang="cs-CZ" sz="24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10677" y="2402782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dramatici</a:t>
            </a:r>
            <a:endParaRPr lang="cs-CZ" sz="24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56862" y="2418373"/>
            <a:ext cx="154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vydavatelé</a:t>
            </a:r>
            <a:endParaRPr lang="cs-CZ" sz="24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41806" y="2418373"/>
            <a:ext cx="112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esejisté</a:t>
            </a:r>
            <a:endParaRPr lang="cs-CZ" sz="2400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16043" y="2402781"/>
            <a:ext cx="171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romanopisci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196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47864" y="404664"/>
            <a:ext cx="185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i="1" dirty="0" smtClean="0">
                <a:solidFill>
                  <a:srgbClr val="FF0000"/>
                </a:solidFill>
              </a:rPr>
              <a:t>ZAJÍMAVOSTI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866329"/>
            <a:ext cx="83422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V roce 1995 mu byl „</a:t>
            </a:r>
            <a:r>
              <a:rPr lang="cs-CZ" sz="2400" i="1" dirty="0" err="1" smtClean="0"/>
              <a:t>im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memoriam“propůjčen</a:t>
            </a:r>
            <a:r>
              <a:rPr lang="cs-CZ" sz="2400" i="1" dirty="0" smtClean="0"/>
              <a:t> </a:t>
            </a:r>
            <a:r>
              <a:rPr lang="cs-CZ" sz="2400" b="1" i="1" dirty="0" smtClean="0"/>
              <a:t>Řád </a:t>
            </a:r>
            <a:r>
              <a:rPr lang="cs-CZ" sz="2400" b="1" i="1" dirty="0" err="1" smtClean="0"/>
              <a:t>T.G.Masaryka</a:t>
            </a:r>
            <a:r>
              <a:rPr lang="cs-CZ" sz="2400" i="1" dirty="0" smtClean="0"/>
              <a:t>.</a:t>
            </a:r>
          </a:p>
          <a:p>
            <a:pPr algn="ctr"/>
            <a:r>
              <a:rPr lang="cs-CZ" sz="2000" i="1" dirty="0" smtClean="0"/>
              <a:t>Nejvyšší státní vyznamenání prezidenta České republiky. </a:t>
            </a:r>
          </a:p>
          <a:p>
            <a:pPr algn="ctr"/>
            <a:r>
              <a:rPr lang="cs-CZ" sz="2000" i="1" dirty="0" smtClean="0"/>
              <a:t>Prezident je uděluje nebo propůjčuje osobám, které se vynikajícím </a:t>
            </a:r>
          </a:p>
          <a:p>
            <a:pPr algn="ctr"/>
            <a:r>
              <a:rPr lang="cs-CZ" sz="2000" i="1" dirty="0" smtClean="0"/>
              <a:t>způsobem zasloužily o rozvoj demokracie, humanity a lidských práv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37" y="2347226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5549769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7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746763"/>
            <a:ext cx="903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/>
              <a:t>Čapek byl mimořádně dobrým </a:t>
            </a:r>
            <a:r>
              <a:rPr lang="cs-CZ" sz="2400" i="1" dirty="0" smtClean="0">
                <a:solidFill>
                  <a:srgbClr val="FF0000"/>
                </a:solidFill>
              </a:rPr>
              <a:t>fotografem </a:t>
            </a:r>
            <a:r>
              <a:rPr lang="cs-CZ" sz="2400" i="1" dirty="0" smtClean="0"/>
              <a:t>–známé jsou jeho fotografie </a:t>
            </a:r>
          </a:p>
          <a:p>
            <a:r>
              <a:rPr lang="cs-CZ" sz="2400" i="1" dirty="0" smtClean="0"/>
              <a:t>v Dášeňce – fotografie známých osobností (i prezident </a:t>
            </a:r>
            <a:r>
              <a:rPr lang="cs-CZ" sz="2400" i="1" dirty="0" err="1" smtClean="0"/>
              <a:t>T.G.Masaryk</a:t>
            </a:r>
            <a:r>
              <a:rPr lang="cs-CZ" sz="2400" i="1" dirty="0" smtClean="0"/>
              <a:t>).</a:t>
            </a:r>
          </a:p>
          <a:p>
            <a:r>
              <a:rPr lang="cs-CZ" sz="2400" i="1" dirty="0" smtClean="0"/>
              <a:t>Byl autorem nejprodávanější fotografické publikace období první </a:t>
            </a:r>
          </a:p>
          <a:p>
            <a:r>
              <a:rPr lang="cs-CZ" sz="2400" i="1" dirty="0" smtClean="0"/>
              <a:t>republiky.</a:t>
            </a:r>
            <a:endParaRPr lang="cs-CZ" sz="24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84" y="2492896"/>
            <a:ext cx="18288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11161" y="522920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17189" y="5628611"/>
            <a:ext cx="2078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Olga </a:t>
            </a:r>
            <a:r>
              <a:rPr lang="cs-CZ" dirty="0" smtClean="0"/>
              <a:t>Scheinpflugová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2088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02825" y="522920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60158" y="5628611"/>
            <a:ext cx="9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Dášeňka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6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1653</Words>
  <Application>Microsoft Office PowerPoint</Application>
  <PresentationFormat>Předvádění na obrazovce (4:3)</PresentationFormat>
  <Paragraphs>271</Paragraphs>
  <Slides>23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Karel Čapek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Čapek</dc:title>
  <dc:creator>Hrivnova</dc:creator>
  <cp:lastModifiedBy>Hrivnova</cp:lastModifiedBy>
  <cp:revision>38</cp:revision>
  <dcterms:created xsi:type="dcterms:W3CDTF">2014-01-12T17:42:12Z</dcterms:created>
  <dcterms:modified xsi:type="dcterms:W3CDTF">2014-02-20T12:04:10Z</dcterms:modified>
</cp:coreProperties>
</file>