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1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3A37-DD50-45C8-9310-1FA5CFC30BE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C93-EE1C-41E0-B051-4D43C94E1B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93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http://commons.wikimedia.org/wiki/File:Umberto_Eco_04.jpg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9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http://commons.wikimedia.org/wiki/File:Gabriel_Garcia_Marquez_1984.jpg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34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http://commons.wikimedia.org/wiki/File:Anne_Frank_at_Madame_Tussauds_Amsterdam_(5524687197).jpg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5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http://commons.wikimedia.org/wiki/File:Jean-Paul_Sartre_FP.JPG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1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http://commons.wikimedia.org/wiki/File:A._Camus.jpg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0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http://commons.wikimedia.org/wiki/File:Allen_Ginsberg_1978.jpg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13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http://commons.wikimedia.org/wiki/File:Kerouac_by_Palumbo.jpg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39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http://commons.wikimedia.org/wiki/File:Sophia_Loren_-_1955.JPG</a:t>
            </a:r>
          </a:p>
          <a:p>
            <a:r>
              <a:rPr lang="cs-CZ" dirty="0" smtClean="0"/>
              <a:t>http://commons.wikimedia.org/wiki/File:Sophia_Loren_L.A..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45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http://commons.wikimedia.org/wiki/File:Alain_Robbe-Grillet.jpg?uselang=cs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C93-EE1C-41E0-B051-4D43C94E1B8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56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3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1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1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6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8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6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1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5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3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D1EC-0ACB-49CC-96D0-2DE8ABB25F84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69C0-98CF-4465-9940-30393717F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9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0411" y="332656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0411" y="908720"/>
            <a:ext cx="464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Bytí a nicota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filozofická úvah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0410" y="1399183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Hnus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- </a:t>
            </a: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román</a:t>
            </a:r>
            <a:endParaRPr lang="cs-CZ" sz="20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0792" y="2321801"/>
            <a:ext cx="8945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Zeď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soubor novel (pojmenovaný po jedné z nich), jejichž hlavní hrdinové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jsou lidé, kteří se uzavírají sami do sebe a chtějí žít mimo společnost.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Mezi sebe a ostatní lidi staví „zeď“.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0411" y="1860136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Mouchy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-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drama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086360"/>
            <a:ext cx="35147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91880" y="404664"/>
            <a:ext cx="2031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ALBERT CAMUS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86360"/>
            <a:ext cx="57118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Filozof a spisovatel, který ve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svých dílech hledal neustále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odpověď na otázku „Jak se má chovat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člověk, který nevěří ani v Boha,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ani v sílu rozumu.“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9619" y="3025352"/>
            <a:ext cx="5144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1957 mu byla udělena Nobelova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cena za literaturu. 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9619" y="3856349"/>
            <a:ext cx="7970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5464573"/>
            <a:ext cx="495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Mýtus o Sisyfovi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filozofický spis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504" y="4437663"/>
            <a:ext cx="5793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Cizinec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román, jehož hlavní hrdina zastřelí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na pláži Araba, aniž by k tomu měl důvod.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Následuje zatčení a odsouzení k smrti.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16302" y="648866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74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1800" y="404664"/>
            <a:ext cx="34034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ROZHNĚVANÍ MLADÍ MUŽI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2736"/>
            <a:ext cx="909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50. a 60. letech dochází mezi mladými lidmi ke vzpourám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proti společnosti, politice, studené válce, válce ve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Vietnamu apod.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53065"/>
            <a:ext cx="87831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Anglii toto hnutí představují zejména 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tzv. rozhněvaní 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mladí muži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, patří sem ale i ženy. Jedná se o literární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skupinu, která svojí nepřizpůsobivostí směřovala proti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zavedenému anglickému pořádku, proti společenské </a:t>
            </a:r>
          </a:p>
          <a:p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h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ierarchii. Jejich díla jsou tedy určitou sociální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kritikou.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4561389"/>
            <a:ext cx="9081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Za tímto účelem vzniká nový žánr, tzv. univerzitní román,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který je reakcí na rozvoj univerzitního života v Anglii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v Evropě vůbec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( od roku 1944 platil v Anglii zákon,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který umožňoval vysokoškolské vzdělání i nižším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společenským vrstvám. Tito mladí ale po studiu zjistili,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že pouze vysokoškolské vzdělání jim nezaručuje vstup do vyšších vrstev).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96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0036" y="231031"/>
            <a:ext cx="21852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KINGSLEY AMIS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80728"/>
            <a:ext cx="8622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Anglický spisovatel, který se bránil tomu, aby byl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 této skupině přiřazován, ale jeho nejznámější dílo 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Šťastný Jim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je považováno za typický univerzitní román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stalo se přes noc bestselerem.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8127" y="2987467"/>
            <a:ext cx="79656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„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Manželství je dobrá zkratka, jak se rychle dostat </a:t>
            </a:r>
          </a:p>
          <a:p>
            <a:pPr algn="ctr"/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 pravdě“.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865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449110"/>
            <a:ext cx="41825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BEATNÍCI – BEAT GENERATION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196752"/>
            <a:ext cx="8773556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„Posláním poezie nemůže být jenom upřímné vyjádření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vlastních pocitů. Jsem přesvědčen, že smyslem poezie –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právě tak jako každé jiné lidské činnosti – by mělo být </a:t>
            </a:r>
          </a:p>
          <a:p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z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menšení lidského utrpení a bolesti, které je ve světě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tak mnoho“.</a:t>
            </a:r>
          </a:p>
          <a:p>
            <a:pPr algn="r"/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(Allen </a:t>
            </a:r>
            <a:r>
              <a:rPr lang="cs-CZ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Ginsberg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388" y="3717032"/>
            <a:ext cx="9097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Beatníci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jsou americkou paralelou ke skupině Rozhněvaných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mladých mužů. Básníci této generace psali poezii, která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byla určená k přednesu, k veřejnému čtení a poslechu.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Byla přednášena v nočních barech, hospůdkách, </a:t>
            </a:r>
          </a:p>
          <a:p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k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avárničkách, kabaretech apod. za doprovodu jazzové hudby.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Básník – recitátor se podobal zpěvákovi pop-music.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80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Básníci této generace se vysmívali tradičním americkým hodnotám jako jsou bohatství, rodina, loajalita národní hrdost… Odmítali společnost s její disciplínou, dobrými mravy, s její morálkou.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04780" y="2132856"/>
            <a:ext cx="3262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RYSY BEAT GENERATION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780928"/>
            <a:ext cx="847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Anarchistická výstřednost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šokující móda nebo naopak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odvržení jakékoliv péče o zevnějšek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611925"/>
            <a:ext cx="8632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Snaha docílit „extáze“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prostředkem není jen jazzová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hudba, tuláctví nebo rychlá jízda autem, ale rozkoš je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 uměle vyvolaná narkotiky a alkoholem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4812254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Příklon k vyznání Dálného východu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zenbudhismus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90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3262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PROJEVY V LITERATUŘE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802317"/>
            <a:ext cx="63209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Bezprostřednost a otevřenost výpovědi.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Vulgarismy.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Otevřené výpovědi.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Erotická otevřenost.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Téma nového životního stylu.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741309"/>
            <a:ext cx="11079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AUTOŘI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3515524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Jack 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Kerouac</a:t>
            </a:r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Allen 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Ginsberg</a:t>
            </a:r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Lawrence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Ferlingheti</a:t>
            </a:r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Charles 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Bukowski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27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332656"/>
            <a:ext cx="23391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ALLEN GINSBERG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71436"/>
            <a:ext cx="8914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Americký básník, geniální poeta, nestydatý homosexuál,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rozvraceč společnosti a vousatý šarlatán.  </a:t>
            </a:r>
          </a:p>
          <a:p>
            <a:pPr algn="r"/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(Prokop, V. Přehled světové literatury  20.století. </a:t>
            </a:r>
            <a:r>
              <a:rPr lang="cs-CZ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s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.39).</a:t>
            </a:r>
            <a:endParaRPr lang="cs-CZ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68393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9425" y="3903028"/>
            <a:ext cx="488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Kvílení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–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básnická sbírka z roku 1956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93944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err="1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Kadiš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a jiné básně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9425" y="344061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Zkáza Ameriky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17" y="2268393"/>
            <a:ext cx="2705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910517" y="642197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24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117692"/>
            <a:ext cx="5223225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Viděl jsem nejlepší hlavy své generace zničené</a:t>
            </a:r>
          </a:p>
          <a:p>
            <a:r>
              <a:rPr lang="cs-CZ" dirty="0"/>
              <a:t>š</a:t>
            </a:r>
            <a:r>
              <a:rPr lang="cs-CZ" dirty="0" smtClean="0"/>
              <a:t>ílenstvím, hystericky obnažené a o hladu,</a:t>
            </a:r>
          </a:p>
          <a:p>
            <a:r>
              <a:rPr lang="cs-CZ" dirty="0"/>
              <a:t>v</a:t>
            </a:r>
            <a:r>
              <a:rPr lang="cs-CZ" dirty="0" smtClean="0"/>
              <a:t>lekoucí se za svítání černošskými ulicemi a vztekle</a:t>
            </a:r>
          </a:p>
          <a:p>
            <a:r>
              <a:rPr lang="cs-CZ" dirty="0"/>
              <a:t>s</a:t>
            </a:r>
            <a:r>
              <a:rPr lang="cs-CZ" dirty="0" smtClean="0"/>
              <a:t>hánějící dávku drogy,</a:t>
            </a:r>
          </a:p>
          <a:p>
            <a:r>
              <a:rPr lang="cs-CZ" dirty="0" err="1" smtClean="0"/>
              <a:t>hipstery</a:t>
            </a:r>
            <a:r>
              <a:rPr lang="cs-CZ" dirty="0"/>
              <a:t> </a:t>
            </a:r>
            <a:r>
              <a:rPr lang="cs-CZ" dirty="0" smtClean="0"/>
              <a:t>s andělskými hlavami, celé žhavé po</a:t>
            </a:r>
          </a:p>
          <a:p>
            <a:r>
              <a:rPr lang="cs-CZ" dirty="0"/>
              <a:t>p</a:t>
            </a:r>
            <a:r>
              <a:rPr lang="cs-CZ" dirty="0" smtClean="0"/>
              <a:t>rastarém nebeském kontaktu s hvězdným dynamem</a:t>
            </a:r>
          </a:p>
          <a:p>
            <a:r>
              <a:rPr lang="cs-CZ" dirty="0"/>
              <a:t>v</a:t>
            </a:r>
            <a:r>
              <a:rPr lang="cs-CZ" dirty="0" smtClean="0"/>
              <a:t>e strojovně noci,</a:t>
            </a:r>
          </a:p>
          <a:p>
            <a:r>
              <a:rPr lang="cs-CZ" dirty="0"/>
              <a:t>k</a:t>
            </a:r>
            <a:r>
              <a:rPr lang="cs-CZ" dirty="0" smtClean="0"/>
              <a:t>teří v bídě  a v hadrech a se zapadlýma očima</a:t>
            </a:r>
          </a:p>
          <a:p>
            <a:r>
              <a:rPr lang="cs-CZ" dirty="0"/>
              <a:t> </a:t>
            </a:r>
            <a:r>
              <a:rPr lang="cs-CZ" dirty="0" smtClean="0"/>
              <a:t>a podnapilí vysedávali a kouřili v nadpřirozené</a:t>
            </a:r>
          </a:p>
          <a:p>
            <a:r>
              <a:rPr lang="cs-CZ" dirty="0"/>
              <a:t>t</a:t>
            </a:r>
            <a:r>
              <a:rPr lang="cs-CZ" dirty="0" smtClean="0"/>
              <a:t>emnotě bytů se studenou vodou, vznášeli se přitom</a:t>
            </a:r>
          </a:p>
          <a:p>
            <a:r>
              <a:rPr lang="cs-CZ" dirty="0"/>
              <a:t>n</a:t>
            </a:r>
            <a:r>
              <a:rPr lang="cs-CZ" dirty="0" smtClean="0"/>
              <a:t>ad vrcholky velkoměst a kontemplovali o džezu, </a:t>
            </a:r>
          </a:p>
          <a:p>
            <a:r>
              <a:rPr lang="cs-CZ" dirty="0" smtClean="0"/>
              <a:t>(…)</a:t>
            </a:r>
          </a:p>
          <a:p>
            <a:r>
              <a:rPr lang="cs-CZ" dirty="0"/>
              <a:t>k</a:t>
            </a:r>
            <a:r>
              <a:rPr lang="cs-CZ" dirty="0" smtClean="0"/>
              <a:t>teří v zoufalství vyzpěvovali z oken, vypadli z okna</a:t>
            </a:r>
          </a:p>
          <a:p>
            <a:r>
              <a:rPr lang="cs-CZ" dirty="0"/>
              <a:t>p</a:t>
            </a:r>
            <a:r>
              <a:rPr lang="cs-CZ" dirty="0" smtClean="0"/>
              <a:t>odzemky, skočili do špinavého </a:t>
            </a:r>
            <a:r>
              <a:rPr lang="cs-CZ" dirty="0" err="1" smtClean="0"/>
              <a:t>Passaicu</a:t>
            </a:r>
            <a:r>
              <a:rPr lang="cs-CZ" dirty="0" smtClean="0"/>
              <a:t>, utrhli se</a:t>
            </a:r>
          </a:p>
          <a:p>
            <a:r>
              <a:rPr lang="cs-CZ" dirty="0"/>
              <a:t>n</a:t>
            </a:r>
            <a:r>
              <a:rPr lang="cs-CZ" dirty="0" smtClean="0"/>
              <a:t>a černochy, brečeli na celou ulici, tancovali bosí po</a:t>
            </a:r>
          </a:p>
          <a:p>
            <a:r>
              <a:rPr lang="cs-CZ" dirty="0"/>
              <a:t>s</a:t>
            </a:r>
            <a:r>
              <a:rPr lang="cs-CZ" dirty="0" smtClean="0"/>
              <a:t>třepech vinných sklenek, rozbili gramofonové desky</a:t>
            </a:r>
          </a:p>
          <a:p>
            <a:r>
              <a:rPr lang="cs-CZ" dirty="0"/>
              <a:t>s</a:t>
            </a:r>
            <a:r>
              <a:rPr lang="cs-CZ" dirty="0" smtClean="0"/>
              <a:t> nostalgickým německým džezem evropských</a:t>
            </a:r>
          </a:p>
          <a:p>
            <a:r>
              <a:rPr lang="cs-CZ" dirty="0"/>
              <a:t>t</a:t>
            </a:r>
            <a:r>
              <a:rPr lang="cs-CZ" dirty="0" smtClean="0"/>
              <a:t>řicátých let, dopili whisky a hejkavě zvraceli do</a:t>
            </a:r>
          </a:p>
          <a:p>
            <a:r>
              <a:rPr lang="cs-CZ" dirty="0"/>
              <a:t>z</a:t>
            </a:r>
            <a:r>
              <a:rPr lang="cs-CZ" dirty="0" smtClean="0"/>
              <a:t>akrvácených záchodových mís, nářek a troubení</a:t>
            </a:r>
          </a:p>
          <a:p>
            <a:r>
              <a:rPr lang="cs-CZ" dirty="0"/>
              <a:t>o</a:t>
            </a:r>
            <a:r>
              <a:rPr lang="cs-CZ" dirty="0" smtClean="0"/>
              <a:t>brovských parních píšťal jim zněly v uších,</a:t>
            </a:r>
          </a:p>
          <a:p>
            <a:r>
              <a:rPr lang="cs-CZ" dirty="0"/>
              <a:t>k</a:t>
            </a:r>
            <a:r>
              <a:rPr lang="cs-CZ" dirty="0" smtClean="0"/>
              <a:t>teří se řítili po dálnicích minulosti, jezdili navštěvovat</a:t>
            </a:r>
          </a:p>
          <a:p>
            <a:r>
              <a:rPr lang="cs-CZ" dirty="0"/>
              <a:t>j</a:t>
            </a:r>
            <a:r>
              <a:rPr lang="cs-CZ" dirty="0" smtClean="0"/>
              <a:t>eden druhého do své </a:t>
            </a:r>
            <a:r>
              <a:rPr lang="cs-CZ" dirty="0" err="1" smtClean="0"/>
              <a:t>bourákové</a:t>
            </a:r>
            <a:r>
              <a:rPr lang="cs-CZ" dirty="0" smtClean="0"/>
              <a:t> Golgaty, do bdění</a:t>
            </a:r>
          </a:p>
          <a:p>
            <a:r>
              <a:rPr lang="cs-CZ" dirty="0"/>
              <a:t>v</a:t>
            </a:r>
            <a:r>
              <a:rPr lang="cs-CZ" dirty="0" smtClean="0"/>
              <a:t>e vězeňské samotě nebo do džezové inkarnace</a:t>
            </a:r>
          </a:p>
          <a:p>
            <a:r>
              <a:rPr lang="cs-CZ" dirty="0"/>
              <a:t>v</a:t>
            </a:r>
            <a:r>
              <a:rPr lang="cs-CZ" dirty="0" smtClean="0"/>
              <a:t> Birminghamu, (…)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96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3888" y="272563"/>
            <a:ext cx="2031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JACK KEROUAC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5292" y="1003493"/>
            <a:ext cx="87575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nejpopulárnější mluvčí této generace, prozaik a tulák.</a:t>
            </a:r>
          </a:p>
          <a:p>
            <a:pPr marL="285750" indent="-285750">
              <a:buFontTx/>
              <a:buChar char="-"/>
            </a:pPr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v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roce 1942 se dobrovolně přihlásil do námořnictva,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odkud ho propustili kvůli schizofrenii</a:t>
            </a:r>
          </a:p>
          <a:p>
            <a:pPr marL="285750" indent="-285750">
              <a:buFontTx/>
              <a:buChar char="-"/>
            </a:pPr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n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konci 40.let se vydal na cestu napříč Amerikou 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střídal zaměstnání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5292" y="2942485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5292" y="3573016"/>
            <a:ext cx="3108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Na cestě 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San Francisco blues</a:t>
            </a:r>
          </a:p>
          <a:p>
            <a:r>
              <a:rPr lang="cs-CZ" sz="2400" b="1" i="1" dirty="0" err="1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Mexico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City blues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Doktor </a:t>
            </a:r>
            <a:r>
              <a:rPr lang="cs-CZ" sz="2400" b="1" i="1" dirty="0" err="1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Sax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3"/>
            <a:ext cx="3970364" cy="413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82324" y="639024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3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86611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 a 20.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Literární směry 1. poloviny 20. století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VY_32_INOVACE_36.12.HRI.CJ.9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24. 02.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55487" y="332656"/>
            <a:ext cx="2031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NEOREALISMUS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67839"/>
            <a:ext cx="830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40. a 50. léta</a:t>
            </a:r>
          </a:p>
          <a:p>
            <a:pPr marL="285750" indent="-285750">
              <a:buFontTx/>
              <a:buChar char="-"/>
            </a:pPr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u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mělecký směr v Itálii, který se projevil hlavně v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literatuře, filmu a malířství.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083301"/>
            <a:ext cx="32592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PROJEVY V LITERATUŘE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2644170"/>
            <a:ext cx="8629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Návrat k realismu – pravdivé líčení poválečné Itálie.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Každodenní život prostých lidí.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Dokumentárnost a hodnověrnost zobrazování.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Nejvíce se uplatňují deníky.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40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990" y="332656"/>
            <a:ext cx="24929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ALBERTO MORAVIA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9465" y="1052736"/>
            <a:ext cx="9087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Oblíbený autor (hlavně mezi ženami), čtenářsky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přitažlivý – jeho popularitu zesílilo zfilmování několika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jeho knih</a:t>
            </a:r>
            <a:r>
              <a:rPr lang="cs-CZ" dirty="0" smtClean="0"/>
              <a:t>.</a:t>
            </a:r>
          </a:p>
          <a:p>
            <a:r>
              <a:rPr lang="cs-CZ" dirty="0" smtClean="0"/>
              <a:t>- 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Tématem jeho děl je život poválečné a válečné Itálie.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9465" y="2634699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5064" y="3284984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Římanka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Nuda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12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2695724" cy="37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32289" y="56991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i="1" dirty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Horalka - </a:t>
            </a:r>
            <a:r>
              <a:rPr lang="cs-CZ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román z let 1934 – 1944, kdy se v Itálii hroutí fašistický režim</a:t>
            </a:r>
          </a:p>
          <a:p>
            <a:r>
              <a:rPr lang="cs-CZ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a země byla postupně obsazována německými vojsky. Děj vypravuje římská vdova, </a:t>
            </a:r>
          </a:p>
          <a:p>
            <a:r>
              <a:rPr lang="cs-CZ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která se svou dospívající dcerou utíká před válečnými útrapami do chudého  </a:t>
            </a:r>
          </a:p>
          <a:p>
            <a:r>
              <a:rPr lang="cs-CZ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Horského kraje, ukazuje, jak válka mění psychiku lidí. </a:t>
            </a:r>
          </a:p>
          <a:p>
            <a:r>
              <a:rPr lang="cs-CZ" b="1" i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Tento román byl dvakrát zfilmován. Kuriozitou je, že i přesto, že je mezi </a:t>
            </a:r>
          </a:p>
          <a:p>
            <a:r>
              <a:rPr lang="cs-CZ" b="1" i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oběma zpracování rozdíl 30 let, v obou hraje Sophia Lorenová – nejdříve </a:t>
            </a:r>
          </a:p>
          <a:p>
            <a:r>
              <a:rPr lang="cs-CZ" b="1" i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mladou dceru, potom její matku.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51" y="3083927"/>
            <a:ext cx="2997349" cy="3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67724" y="27702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56206" y="6390691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19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79912" y="404664"/>
            <a:ext cx="17235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NOVÝ ROMÁN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804" y="1052736"/>
            <a:ext cx="9382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Jde o označení nového románu, který se objevil ve Francii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50.letech (antiromán).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Skutečnost je redukována na popis věcí a jevů.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knize není vypravěč, jedna situace je nahlížena z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různých úhlů prostřednictvím všech postav.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knihách se objevují detektivní témata.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 minulosti vytvářejí „</a:t>
            </a:r>
            <a:r>
              <a:rPr lang="cs-CZ" sz="2400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tabulu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rasu“.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33253" y="4033214"/>
            <a:ext cx="3570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ALLAIN ROBBE - GRILLET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804" y="4695527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DÍLO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5235017"/>
            <a:ext cx="906209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Gumy</a:t>
            </a: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- 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úvodu knihy je popsána situace, představen vrah, oběť i okolnosti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zločinu. Tématem je vražda profesora </a:t>
            </a:r>
            <a:r>
              <a:rPr lang="cs-CZ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Duponta</a:t>
            </a:r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, který se z obavy o život nechá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prohlásit za zavražděného a uchyluje se do ústraní. Jádrem románu jsou různé </a:t>
            </a:r>
          </a:p>
          <a:p>
            <a:r>
              <a:rPr lang="cs-CZ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interpretace profesorovy smrti.</a:t>
            </a:r>
            <a:endParaRPr lang="cs-CZ" sz="2400" b="1" i="1" dirty="0" smtClean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Muž, který lže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34581"/>
            <a:ext cx="2855640" cy="170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61331" y="3165249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15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3888" y="332656"/>
            <a:ext cx="24929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POSTMODERNISMUS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794321"/>
            <a:ext cx="840646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Literární směr 60.let, který je přirozenou reakcí proti </a:t>
            </a:r>
          </a:p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modernismu.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Typická je dvojí úroveň estetického vnímání díla – </a:t>
            </a:r>
          </a:p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kniha promlouvá jak k méně náročnému publiku, tak </a:t>
            </a:r>
          </a:p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poskytuje potěšení náročnějšímu publiku.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Postmodernistická literatura spojuje odlišné stylové </a:t>
            </a:r>
          </a:p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prvky a žánry. Knihy často obsahují odborné, pokleslé, </a:t>
            </a:r>
          </a:p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krásné nebo publicistické postupy literatury.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Postmodernistické romány mají sklon k mystifikaci,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často svojí formou připomínají díla starší.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Autoři často využívají prvků z knih již napsaných – přejímají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 jiných děl - třeba postavy, informace…</a:t>
            </a:r>
            <a:endParaRPr lang="cs-CZ" sz="20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83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3888" y="404664"/>
            <a:ext cx="1877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UMBERTO ECO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0749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Jeden z nejvýraznějších představitelů postmodernismu.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Italský spisovatel, novinář, redaktor a teoretik umění, </a:t>
            </a:r>
          </a:p>
          <a:p>
            <a:r>
              <a:rPr lang="cs-CZ" sz="2400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k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terý přednášel i na univerzitě.</a:t>
            </a:r>
          </a:p>
          <a:p>
            <a:pPr marL="285750" indent="-28575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Ve světě se proslavil díly 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Jméno růže a </a:t>
            </a:r>
            <a:r>
              <a:rPr lang="cs-CZ" sz="2400" b="1" i="1" dirty="0" err="1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Foucaultovo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</a:p>
          <a:p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kyvadlo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40" y="2773161"/>
            <a:ext cx="2595017" cy="39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69658" y="630910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82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7824" y="332656"/>
            <a:ext cx="27975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MAGICKÝ REALISMUS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80728"/>
            <a:ext cx="894347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Do této literatury jsou zařazovány literatury zemí,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kde je silná tradice mytologie a ústní lidová slovesnost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– Kolumbie, Argentina, Kuba, Brazílie, ale i Rusko…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Základním principem magického realismu je prolínání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dvou světů – vlastní vyprávění spisovatele X magický,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mytologický, snový a fantazijní svět</a:t>
            </a:r>
            <a:r>
              <a:rPr lang="cs-CZ" dirty="0" smtClean="0"/>
              <a:t>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643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19" y="2276872"/>
            <a:ext cx="2579762" cy="44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43808" y="303039"/>
            <a:ext cx="3570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GABRIEL GARCIA MARQUÉZ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9242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Kolumbijec, nejslavnější spisovatel magického realismu.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Ve světě se proslavil knihami 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Sto roků samoty,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Láska v čase cholery.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Za knihu Sto roků samoty získal </a:t>
            </a:r>
          </a:p>
          <a:p>
            <a:pPr>
              <a:lnSpc>
                <a:spcPct val="150000"/>
              </a:lnSpc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roce 1982 Nobelovu cenu za literaturu.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95254" y="6316871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801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467693" y="625336"/>
                <a:ext cx="8136904" cy="6494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ea typeface="Calibri" pitchFamily="34" charset="0"/>
                    <a:cs typeface="Courier New" pitchFamily="49" charset="0"/>
                  </a:rPr>
                  <a:t>Seznam použité literatury a pramenů: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 smtClean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PROKOP, V. Přehled světové literatury 20. století. Sokolov :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O.K.Soft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, 2010. s. 34-45.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SOCHROVÁ, M. Literatura v kostce pro střední školy. Praha: Fragment, 1996. </a:t>
                </a:r>
                <a:r>
                  <a:rPr lang="cs-CZ" sz="1600" i="1" smtClean="0">
                    <a:latin typeface="Courier New" pitchFamily="49" charset="0"/>
                    <a:cs typeface="Courier New" pitchFamily="49" charset="0"/>
                  </a:rPr>
                  <a:t>ISBN 80-85768-95-X. s.71-74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.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 smtClean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ea typeface="Calibri" pitchFamily="34" charset="0"/>
                    <a:cs typeface="Courier New" pitchFamily="49" charset="0"/>
                  </a:rPr>
                  <a:t>Použité zdroje: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Courier New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Strana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5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[Obr.1][cit.2014-02-24]. 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www:</a:t>
                </a:r>
                <a14:m>
                  <m:oMath xmlns:m="http://schemas.openxmlformats.org/officeDocument/2006/math">
                    <m:r>
                      <a:rPr lang="cs-CZ" sz="1600" i="1" smtClean="0">
                        <a:latin typeface="Cambria Math"/>
                        <a:cs typeface="Courier New" pitchFamily="49" charset="0"/>
                      </a:rPr>
                      <m:t>&lt;</m:t>
                    </m:r>
                  </m:oMath>
                </a14:m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://commons.wikimedia.org/wiki/File:Anne_Frank_at_Madame_Tussauds_Amsterdam_(5524687197).</a:t>
                </a:r>
                <a:r>
                  <a:rPr lang="cs-CZ" sz="1600" i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jpg</a:t>
                </a:r>
                <a:r>
                  <a:rPr lang="cs-CZ" sz="1600" i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&gt;.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Strana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9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Obr.2][cit.2014-02-24]. 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www:&lt;http</a:t>
                </a:r>
                <a:r>
                  <a:rPr lang="cs-CZ" sz="16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://</a:t>
                </a:r>
                <a:r>
                  <a:rPr lang="cs-CZ" sz="1600" i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commons.wikimedia.org/wiki/</a:t>
                </a:r>
                <a:r>
                  <a:rPr lang="cs-CZ" sz="1600" i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File:Jean-Paul_Sartre_FP.JPG</a:t>
                </a:r>
                <a:r>
                  <a:rPr lang="cs-CZ" sz="1600" i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&gt;.</a:t>
                </a:r>
                <a:endParaRPr lang="cs-CZ" sz="16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307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93" y="625336"/>
                <a:ext cx="8136904" cy="6494085"/>
              </a:xfrm>
              <a:prstGeom prst="rect">
                <a:avLst/>
              </a:prstGeom>
              <a:blipFill rotWithShape="1">
                <a:blip r:embed="rId6"/>
                <a:stretch>
                  <a:fillRect l="-449" r="-3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2304" y="260648"/>
            <a:ext cx="8136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Obr.3][cit.2014-02-24].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://commons.wikimedia.org/wiki/File:A._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Camus.jpg&gt;.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commons.wikimedia.org/wiki/File:Allen_Ginsberg_1978.jpg&gt;.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Obr.5][cit.2014-02-24].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File:Kerouac_by_Palumbo.jpg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Obr.6][cit.2014-02-24].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://commons.wikimedia.org/wiki/File:Sophia_Loren_-_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1955.JPG&gt;.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Obr.7][cit.2014-02-24].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://commons.wikimedia.org/wiki/File:Sophia_Loren_L.A..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1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LITERÁRNÍ SMĚRY 2.POLOVINY 20. STOLETÍ</a:t>
            </a:r>
            <a:endParaRPr lang="cs-CZ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625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60648"/>
            <a:ext cx="813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Obr.8][cit.2014-02-24].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File:Alain_Robbe-Grillet.jpg?uselang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commons.wikimedia.org/wiki/File:Umberto_Eco_04.jpg&gt;.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27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Obr.10][cit.2014-02-24].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commons.wikimedia.org/wiki/File:Gabriel_Garcia_Marquez_1984.jpg&gt;.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1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332656"/>
            <a:ext cx="7183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Jak vypadala literatura v tomto období </a:t>
            </a:r>
          </a:p>
          <a:p>
            <a:pPr algn="ctr"/>
            <a:r>
              <a:rPr lang="cs-CZ" sz="2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co ji ovlivňovalo ????</a:t>
            </a:r>
            <a:endParaRPr lang="cs-CZ" sz="28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547500"/>
            <a:ext cx="86260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Druhá světová válka – ta ovlivnila literaturu </a:t>
            </a:r>
          </a:p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jednoznačně nejvíc. Byl podstatný rozdíl mezi prvními </a:t>
            </a:r>
          </a:p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literárními reakcemi na válku u východních a západních </a:t>
            </a:r>
          </a:p>
          <a:p>
            <a:r>
              <a:rPr lang="cs-CZ" sz="24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s</a:t>
            </a: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pisovatelů 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6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12975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95635" y="3216038"/>
            <a:ext cx="7709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v</a:t>
            </a: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ýchod – pohled na válku byl politicky uvědomělý </a:t>
            </a:r>
          </a:p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knihy se soustředily na vrcholné scény.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6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" y="4293096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95636" y="4293096"/>
            <a:ext cx="7536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z</a:t>
            </a: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ápad – střízlivé líčení válečných scén, rozbor </a:t>
            </a:r>
          </a:p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psychicky jedince.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4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228" y="509771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Vlivem války se u lidí objevují pocity ohrožení, </a:t>
            </a:r>
          </a:p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úzkosti a odcizení.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Většina děl vycházela po roce 1945.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802433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Knihy reagovaly na válečné události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264098"/>
            <a:ext cx="853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Začala vycházet díla, která byla napsána během války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5869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7624" y="2795869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Deník Anny Frankové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3" y="2748746"/>
            <a:ext cx="2582565" cy="39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3228" y="3904839"/>
            <a:ext cx="45653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/>
              <a:t>Autentické zážitky židovské dívky, která se </a:t>
            </a:r>
          </a:p>
          <a:p>
            <a:r>
              <a:rPr lang="cs-CZ" b="1" i="1" dirty="0" smtClean="0"/>
              <a:t>skrývala v Amsterdamu se svými rodiči, </a:t>
            </a:r>
          </a:p>
          <a:p>
            <a:r>
              <a:rPr lang="cs-CZ" b="1" i="1" dirty="0" smtClean="0"/>
              <a:t>sestrou a dalšími známými v improvizovaném </a:t>
            </a:r>
          </a:p>
          <a:p>
            <a:r>
              <a:rPr lang="cs-CZ" b="1" i="1" dirty="0"/>
              <a:t>ú</a:t>
            </a:r>
            <a:r>
              <a:rPr lang="cs-CZ" b="1" i="1" dirty="0" smtClean="0"/>
              <a:t>krytu.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87798" y="6300847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62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6172" y="332655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Ztracený deník sovětské školačky Niny </a:t>
            </a:r>
            <a:r>
              <a:rPr lang="cs-CZ" sz="24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Lugovské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6" y="3713844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26682" y="3735039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Clařina válka – Clara </a:t>
            </a:r>
            <a:r>
              <a:rPr lang="cs-CZ" sz="2400" b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Krammerová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682" y="463832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Deník Otty Wolfa</a:t>
            </a:r>
            <a:endParaRPr lang="cs-CZ" sz="2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8" name="Picture 2" descr="C:\Users\Hrivnova\AppData\Local\Microsoft\Windows\Temporary Internet Files\Content.IE5\K7RL2F5Z\MC9004421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6" y="4659522"/>
            <a:ext cx="936104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375680" y="5360505"/>
            <a:ext cx="72511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i="1" dirty="0"/>
              <a:t>Deníkové záznamy židovského chlapce Otty Wolfa, který se se svou rodinou téměř po celou dobu války skrýval před transporty u obce Tršice u Olomouce, jsou vybrány ze stejnojmenné knihy vydané nakladatelstvím </a:t>
            </a:r>
            <a:r>
              <a:rPr lang="cs-CZ" b="1" i="1" dirty="0" err="1"/>
              <a:t>Sefer</a:t>
            </a:r>
            <a:r>
              <a:rPr lang="cs-CZ" b="1" i="1" dirty="0"/>
              <a:t> a Nadací Terezínská iniciativa v roce </a:t>
            </a:r>
            <a:r>
              <a:rPr lang="cs-CZ" b="1" i="1" dirty="0" smtClean="0"/>
              <a:t>1997.</a:t>
            </a:r>
            <a:endParaRPr lang="cs-CZ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8828" y="1005088"/>
            <a:ext cx="814421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/>
              <a:t>Kniha má zvláštní osud – 8.října 1932, kdy je datován první zápis, je Nině 13 let. </a:t>
            </a:r>
          </a:p>
          <a:p>
            <a:r>
              <a:rPr lang="cs-CZ" b="1" i="1" dirty="0" smtClean="0"/>
              <a:t>Poslední zápis je ze 2.ledna 1937.Za dva dny byla Nina zatčená, její deník byl </a:t>
            </a:r>
          </a:p>
          <a:p>
            <a:r>
              <a:rPr lang="cs-CZ" b="1" i="1" dirty="0" smtClean="0"/>
              <a:t>zabaven a „závadné“ pasáže byly v knize podtrženy. Na jejich základě byla Nina </a:t>
            </a:r>
          </a:p>
          <a:p>
            <a:r>
              <a:rPr lang="cs-CZ" b="1" i="1" dirty="0" smtClean="0"/>
              <a:t>obviněná, že plánovala teroristický čin proti Stalinovi. Protože byla mučena, </a:t>
            </a:r>
          </a:p>
          <a:p>
            <a:r>
              <a:rPr lang="cs-CZ" b="1" i="1" dirty="0" smtClean="0"/>
              <a:t>přiznala se a strávila pět let v gulagu a další léta ve vyhnanství. Do své smrti v roce </a:t>
            </a:r>
          </a:p>
          <a:p>
            <a:r>
              <a:rPr lang="cs-CZ" b="1" i="1" dirty="0" smtClean="0"/>
              <a:t>1993 žila na Uralu a věnovala se malování krajin. Svůj deník už nikdy neviděla. </a:t>
            </a:r>
          </a:p>
          <a:p>
            <a:r>
              <a:rPr lang="cs-CZ" b="1" i="1" dirty="0" smtClean="0"/>
              <a:t>Deník byl nalezen v ruském státním archivu v roce 2000 a teprve poté vyšel ve </a:t>
            </a:r>
          </a:p>
          <a:p>
            <a:r>
              <a:rPr lang="cs-CZ" b="1" i="1" dirty="0" smtClean="0"/>
              <a:t>všech světových jazycích.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03174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3848" y="908720"/>
            <a:ext cx="340349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EXISTENCIONALISTÉ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ROZHNĚVANÍ MLADÍ MUŽI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BEATNÍCI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NEOREALISTÉ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TVŮRCI NOVÉHO ROMÁNU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POSTMODERNISTÉ</a:t>
            </a:r>
          </a:p>
          <a:p>
            <a:endParaRPr lang="cs-CZ" sz="2400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MAGICKÝ REALISMUS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9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85374" y="635496"/>
            <a:ext cx="29546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EXISTENCIONALISMUS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88840"/>
            <a:ext cx="83343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Existencionalismus v literatuře má své kořeny ve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stejnojmenném filozofickém směru, který vznikl po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1.světové válce v Německu. Hlavním představitelem byl</a:t>
            </a:r>
          </a:p>
          <a:p>
            <a:r>
              <a:rPr lang="cs-CZ" sz="2400" b="1" i="1" dirty="0" err="1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Sören</a:t>
            </a:r>
            <a:r>
              <a:rPr lang="cs-CZ" sz="2400" b="1" i="1" dirty="0" smtClean="0">
                <a:solidFill>
                  <a:schemeClr val="accent3">
                    <a:lumMod val="7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Kierkegaard.</a:t>
            </a: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V literatuře se začal objevovat ve 40.letech a jde o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přímou reakci na události té doby, reakci na tíživou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situaci během války a po válce.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Tento směr rozšířili zejména francouzští filozofové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spisovatelé.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249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636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06" y="3108615"/>
            <a:ext cx="3318694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131840" y="404664"/>
            <a:ext cx="26468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JEAN PAUL SARTRE</a:t>
            </a:r>
            <a:endParaRPr lang="cs-CZ" sz="2400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francouzský filozof, publicista a spisovatel, který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odmítl Nobelovu cenu, která mu byla udělena v roce 1964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95574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podle Sartra je člověku dána schopnost svobody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 výrazem této svobody je čin – pokud člověk čin </a:t>
            </a:r>
          </a:p>
          <a:p>
            <a:r>
              <a:rPr lang="cs-CZ" sz="2400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nevykoná, je lidská existence zbytečná, absurdní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656" y="4553914"/>
            <a:ext cx="57040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„ </a:t>
            </a:r>
            <a:r>
              <a:rPr lang="cs-CZ" sz="2400" b="1" i="1" dirty="0" smtClean="0">
                <a:ea typeface="BatangChe" panose="02030609000101010101" pitchFamily="49" charset="-127"/>
              </a:rPr>
              <a:t>Má-li mít lidský život smysl, nemůžeme se </a:t>
            </a:r>
          </a:p>
          <a:p>
            <a:r>
              <a:rPr lang="cs-CZ" sz="2400" b="1" i="1" dirty="0" smtClean="0">
                <a:ea typeface="BatangChe" panose="02030609000101010101" pitchFamily="49" charset="-127"/>
              </a:rPr>
              <a:t>stáhnout do neutrálního postoje“.</a:t>
            </a:r>
            <a:endParaRPr lang="cs-CZ" sz="2400" b="1" i="1" dirty="0">
              <a:ea typeface="BatangChe" panose="02030609000101010101" pitchFamily="49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28976" y="6460879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062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2114</Words>
  <Application>Microsoft Office PowerPoint</Application>
  <PresentationFormat>Předvádění na obrazovce (4:3)</PresentationFormat>
  <Paragraphs>353</Paragraphs>
  <Slides>30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Prezentace aplikace PowerPoint</vt:lpstr>
      <vt:lpstr>Prezentace aplikace PowerPoint</vt:lpstr>
      <vt:lpstr>LITERÁRNÍ SMĚRY 2.POLOVINY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LITERÁRNÍ SMĚRY 2.POLOVINY 20. STOLETÍ</dc:title>
  <dc:creator>Hrivnova</dc:creator>
  <cp:lastModifiedBy>Hrivnova</cp:lastModifiedBy>
  <cp:revision>36</cp:revision>
  <dcterms:created xsi:type="dcterms:W3CDTF">2014-02-21T12:05:23Z</dcterms:created>
  <dcterms:modified xsi:type="dcterms:W3CDTF">2014-03-30T09:03:59Z</dcterms:modified>
</cp:coreProperties>
</file>