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90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86" r:id="rId12"/>
    <p:sldId id="273" r:id="rId13"/>
    <p:sldId id="272" r:id="rId14"/>
    <p:sldId id="269" r:id="rId15"/>
    <p:sldId id="270" r:id="rId16"/>
    <p:sldId id="287" r:id="rId17"/>
    <p:sldId id="275" r:id="rId18"/>
    <p:sldId id="276" r:id="rId19"/>
    <p:sldId id="278" r:id="rId20"/>
    <p:sldId id="279" r:id="rId21"/>
    <p:sldId id="280" r:id="rId22"/>
    <p:sldId id="283" r:id="rId23"/>
    <p:sldId id="284" r:id="rId24"/>
    <p:sldId id="285" r:id="rId25"/>
    <p:sldId id="292" r:id="rId26"/>
    <p:sldId id="293" r:id="rId27"/>
    <p:sldId id="265" r:id="rId28"/>
    <p:sldId id="294" r:id="rId29"/>
    <p:sldId id="271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3268F-3217-4A44-B686-5FE870F213C7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74157-C8E9-4EA3-A7BF-92FB0BF30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6B6C3-386B-4E00-B3FD-4E4915B1A1E4}" type="datetimeFigureOut">
              <a:rPr lang="cs-CZ" smtClean="0"/>
              <a:pPr/>
              <a:t>29.12.2013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8D16-686D-4CDE-A41C-A44699FF607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6/64/All_pyramids_of_Giza_panorama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b/b7/Tourist_buses_and_the_Great_Pyramid_of_Giz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4/4b/Flag_of_Libya_(1977-2011).sv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f/fa/Grand_Hotel_Tripoli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2/28/Libya_5391_Ubari_Lakes_Luca_Galuzzi_200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//upload.wikimedia.org/wikipedia/commons/a/a8/Libyan_Dessert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0/04/Temple_of_Zeus_Cyrene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c/ce/Flag_of_Tunisia.sv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1/13/Tunis1960-093_hg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1/16/Tunisia_10-12_-_029_-_El_Jem_(6609259757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//upload.wikimedia.org/wikipedia/commons/6/66/Tunisia_10-12_-_006_-_El_Jem_(6609240939)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//upload.wikimedia.org/wikipedia/commons/7/77/Flag_of_Algeria.sv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c/c1/Alger_-_Grande_Poste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a/a9/Monument_aux_Martyrs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//upload.wikimedia.org/wikipedia/commons/2/2c/Flag_of_Morocco.sv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commons/e/e6/Palais-du-gouverneu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//upload.wikimedia.org/wikipedia/commons/7/7f/Tres_belle_vu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7/71/Atlas_Studios_3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//upload.wikimedia.org/wikipedia/commons/f/fe/Flag_of_Egypt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8/88/0021_Cairo_in_smog,_2010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4/42/View_of_Cairoatday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All pyramids of Giza panorama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7128792" cy="2824785"/>
          </a:xfrm>
          <a:prstGeom prst="rect">
            <a:avLst/>
          </a:prstGeom>
          <a:noFill/>
        </p:spPr>
      </p:pic>
      <p:pic>
        <p:nvPicPr>
          <p:cNvPr id="22532" name="Picture 4" descr="File:Tourist buses and the Great Pyramid of Giz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7200800" cy="2781309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4644008" y="188640"/>
            <a:ext cx="432048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Pyramidy v Gize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40352" y="587727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5]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12360" y="2924944"/>
            <a:ext cx="93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[obr. 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C9\AppData\Local\Microsoft\Windows\Temporary Internet Files\Content.IE5\YFJ3L69A\MP9004004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620688"/>
            <a:ext cx="4485165" cy="3587402"/>
          </a:xfrm>
          <a:prstGeom prst="rect">
            <a:avLst/>
          </a:prstGeom>
          <a:noFill/>
        </p:spPr>
      </p:pic>
      <p:pic>
        <p:nvPicPr>
          <p:cNvPr id="41988" name="Picture 4" descr="C:\Users\PC9\AppData\Local\Microsoft\Windows\Temporary Internet Files\Content.IE5\YFJ3L69A\MP9004007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320480" cy="3456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260648"/>
            <a:ext cx="5760640" cy="108012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latin typeface="Comic Sans MS" pitchFamily="66" charset="0"/>
              </a:rPr>
              <a:t>LIBYE</a:t>
            </a:r>
            <a:endParaRPr lang="cs-CZ" sz="60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572000" y="1628800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Tripolis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347864" y="4005064"/>
            <a:ext cx="5328592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Velké zásoby ropy a zemního plynu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Průmysl těžební a chemický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779912" y="5445224"/>
            <a:ext cx="489654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Neklidná politická situace, svržení totality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427984" y="2780928"/>
            <a:ext cx="417646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Zemědělství: bavlník, citrusy, rybolov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7" name="Picture 2" descr="File:Flag of Libya (1977-2011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3696292" cy="201622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83568" y="400506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Grand Hotel Tripol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6984776" cy="523858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96136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Tripolis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380312" y="573325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Libya 5391 Ubari Lakes Luca Galuzzi 2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320480" cy="2878520"/>
          </a:xfrm>
          <a:prstGeom prst="rect">
            <a:avLst/>
          </a:prstGeom>
          <a:noFill/>
        </p:spPr>
      </p:pic>
      <p:pic>
        <p:nvPicPr>
          <p:cNvPr id="24580" name="Picture 4" descr="File:Libyan Desse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140968"/>
            <a:ext cx="4608512" cy="3456384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96136" y="188640"/>
            <a:ext cx="2952328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Krajina ve vnitrozemí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21297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8]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164288" y="26369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Temple of Zeus Cyre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128792" cy="534659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7164288" y="476672"/>
            <a:ext cx="91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[obr.10]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332656"/>
            <a:ext cx="5760640" cy="108012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latin typeface="Comic Sans MS" pitchFamily="66" charset="0"/>
              </a:rPr>
              <a:t>TUNISKO</a:t>
            </a:r>
            <a:endParaRPr lang="cs-CZ" sz="60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932040" y="2348880"/>
            <a:ext cx="33843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Tunis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283968" y="4509120"/>
            <a:ext cx="424847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Těžba ropy a zemního plynu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851920" y="5661248"/>
            <a:ext cx="489654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Rostoucí cestovní ruch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(pobřeží, historické památky)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6" name="Picture 2" descr="File:Flag of Tunis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4104456" cy="273459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11560" y="4581128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Tunis1960-093 h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7620000" cy="47720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796136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Tunis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Tunisia 10-12 - 029 - El Jem (6609259757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916" y="620688"/>
            <a:ext cx="4712084" cy="5112568"/>
          </a:xfrm>
          <a:prstGeom prst="rect">
            <a:avLst/>
          </a:prstGeom>
          <a:noFill/>
        </p:spPr>
      </p:pic>
      <p:pic>
        <p:nvPicPr>
          <p:cNvPr id="31748" name="Picture 4" descr="File:Tunisia 10-12 - 006 - El Jem (6609240939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5277"/>
            <a:ext cx="4717032" cy="3142723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827584" y="404664"/>
            <a:ext cx="2952328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Historické památky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328498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13]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956376" y="580526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260648"/>
            <a:ext cx="5760640" cy="108012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latin typeface="Comic Sans MS" pitchFamily="66" charset="0"/>
              </a:rPr>
              <a:t>ALŽÍRSKO</a:t>
            </a:r>
            <a:endParaRPr lang="cs-CZ" sz="60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436096" y="1772816"/>
            <a:ext cx="31683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Alžír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779912" y="4149080"/>
            <a:ext cx="49685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Velkou část státu zabírá Sahara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059832" y="5301208"/>
            <a:ext cx="576064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 poušti původní obyvatelstvo Berbeři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6" name="Picture 2" descr="File:Flag of Algeria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674704" cy="244827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83568" y="414908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15]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Regiony světa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severní Afriky 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VY_32_INOVACE_40.04.HAJ.ZE.7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19.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ile:Alger - Grande Pos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620000" cy="507682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796136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Alžír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20272" y="623731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Monument aux Marty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7410450" cy="55626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084168" y="332656"/>
            <a:ext cx="2808312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Alžír - památník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956376" y="580526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476672"/>
            <a:ext cx="5760640" cy="108012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dirty="0" smtClean="0">
                <a:latin typeface="Comic Sans MS" pitchFamily="66" charset="0"/>
              </a:rPr>
              <a:t>MAROKO</a:t>
            </a:r>
            <a:endParaRPr lang="cs-CZ" sz="6000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292080" y="1844824"/>
            <a:ext cx="31683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Rabat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067944" y="5373216"/>
            <a:ext cx="460851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Významný přístav Casablanca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716016" y="3068960"/>
            <a:ext cx="388843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Těžba ropy a fosfátů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39952" y="4293096"/>
            <a:ext cx="446449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Velký růst cestovního ruchu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7" name="Picture 2" descr="File:Flag of Morocc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312368" cy="2206866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827584" y="4077072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Palais-du-gouverne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762500" cy="3571875"/>
          </a:xfrm>
          <a:prstGeom prst="rect">
            <a:avLst/>
          </a:prstGeom>
          <a:noFill/>
        </p:spPr>
      </p:pic>
      <p:pic>
        <p:nvPicPr>
          <p:cNvPr id="38916" name="Picture 4" descr="File:Tres belle vu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24944"/>
            <a:ext cx="3362325" cy="347662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796136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Rabat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4293096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19]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27984" y="594928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20]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le:Atlas Studios 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762000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652120" y="188640"/>
            <a:ext cx="3168352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Osada v pohoří Atlas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100392" y="5949280"/>
            <a:ext cx="900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21]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SVATOŇOVÁ, H.; KOLEJKA, J.: Zeměpis – Amerika, Afrika, 1. díl pro 7. ročník ZŠ nebo sekundy víceletých gymnázií. Brno: Nová škola, s.r.o. 2012. 96 s. IBSN 978-80-7289-383-6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DVOŘÁK, J.: Zeměpis 7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2005. 128 s. ISBN 80-7238-304-3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34076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WWW:&lt;http://commons.wikimedia.org/wiki/File:Flag_of_Egypt.svg&gt;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2204864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WWW:&lt;http://commons.wikimedia.org/wiki/File:0021_Cairo_in_smog,_2010.JPG?uselang=cs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335699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9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WWW:&lt;http://commons.wikimedia.org/wiki/File:View_of_Cairoatday1.jpg?uselang=cs&gt;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3711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WWW:&lt;http://commons.wikimedia.org/wiki/File:All_pyramids_of_Giza_panorama_1.jpg?uselang=cs&gt;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95536" y="5517232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WWW:&lt;http://commons.wikimedia.org/wiki/File:Tourist_buses_and_the_Great_Pyramid_of_Giza.jpg?uselang=cs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188640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Afriky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Školní atlas světa – pro základní školy a víceletá gymnázia. Praha: Kartografie 2008. 175 s.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95536" y="33265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WWW:&lt;http://commons.wikimedia.org/wiki/File:Flag_of_Libya_(1977-2011).svg?uselang=cs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55679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WWW:&lt;http://commons.wikimedia.org/wiki/File:Grand_Hotel_Tripoli.jpg?uselang=cs&gt;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1520" y="263691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WWW:&lt;http://commons.wikimedia.org/wiki/File:Libya_5391_Ubari_Lakes_Luca_Galuzzi_2007.jpg?uselang=cs&gt;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23528" y="3789040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WWW:&lt;http://commons.wikimedia.org/wiki/File:Libyan_Dessert.jpg?uselang=cs&gt;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51520" y="494116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15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WWW:&lt;http://commons.wikimedia.org/wiki/File:Temple_of_Zeus_Cyrene.jpg?uselang=cs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332656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16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http://commons.wikimedia.org/wiki/File:Flag_of_Tunisia.svg?uselang=cs&gt;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48478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17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http://commons.wikimedia.org/wiki/File:Tunis1960-_hg.jpg?uselang=cs&gt;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2636912"/>
            <a:ext cx="8244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WWW:&lt;http://commons.wikimedia.org/wiki/File:Tunisia_10-12_-_029_-_El_Jem_(6609259757).jpg?uselang=cs&gt;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861048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WWW:&lt;http://commons.wikimedia.org/wiki/File:Tunisia_10-12_-_006_-_El_Jem_(6609240939).jpg?uselang=cs</a:t>
            </a:r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508518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19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WWW:&lt;http://commons.wikimedia.org/wiki/File:Flag_of_Algeria.svg&gt;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332656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WWW:&lt;http://commons.wikimedia.org/wiki/File:Alger_-_Grande_Poste.jpg&gt;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41277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21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WWW:&lt;http://commons.wikimedia.org/wiki/File:Monument_aux_Martyrs.jpg&gt;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3528" y="227687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WWW:&lt;http://commons.wikimedia.org/wiki/File:Flag_of_Morocco.svg?uselang=cs&gt;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5536" y="335699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WWW:&lt;http://commons.wikimedia.org/wiki/File:Palais-du-gouverneur.jpg?uselang=cs&gt;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5536" y="443711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WWW:&lt;http://commons.wikimedia.org/wiki/File:Tres_belle_vue.jpg?uselang=cs&gt;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5536" y="55892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24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2013-10-18]. 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WWW:&lt;http://commons.wikimedia.org/wiki/File:Atlas_Studios_3.jpg?uselang=cs&gt;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9\Desktop\DUMY 2\afrika politická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256584" cy="77059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3" name="Volný tvar 2"/>
          <p:cNvSpPr/>
          <p:nvPr/>
        </p:nvSpPr>
        <p:spPr>
          <a:xfrm>
            <a:off x="4870331" y="1786597"/>
            <a:ext cx="222174" cy="436098"/>
          </a:xfrm>
          <a:custGeom>
            <a:avLst/>
            <a:gdLst>
              <a:gd name="connsiteX0" fmla="*/ 151835 w 222174"/>
              <a:gd name="connsiteY0" fmla="*/ 0 h 436098"/>
              <a:gd name="connsiteX1" fmla="*/ 123700 w 222174"/>
              <a:gd name="connsiteY1" fmla="*/ 379828 h 436098"/>
              <a:gd name="connsiteX2" fmla="*/ 179971 w 222174"/>
              <a:gd name="connsiteY2" fmla="*/ 407963 h 436098"/>
              <a:gd name="connsiteX3" fmla="*/ 222174 w 222174"/>
              <a:gd name="connsiteY3" fmla="*/ 436098 h 43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174" h="436098">
                <a:moveTo>
                  <a:pt x="151835" y="0"/>
                </a:moveTo>
                <a:cubicBezTo>
                  <a:pt x="0" y="50613"/>
                  <a:pt x="58735" y="16026"/>
                  <a:pt x="123700" y="379828"/>
                </a:cubicBezTo>
                <a:cubicBezTo>
                  <a:pt x="127387" y="400472"/>
                  <a:pt x="161763" y="397559"/>
                  <a:pt x="179971" y="407963"/>
                </a:cubicBezTo>
                <a:cubicBezTo>
                  <a:pt x="194651" y="416351"/>
                  <a:pt x="222174" y="436098"/>
                  <a:pt x="222174" y="4360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1763688" y="1268760"/>
            <a:ext cx="3427828" cy="1385667"/>
          </a:xfrm>
          <a:custGeom>
            <a:avLst/>
            <a:gdLst>
              <a:gd name="connsiteX0" fmla="*/ 3115994 w 3427828"/>
              <a:gd name="connsiteY0" fmla="*/ 419686 h 1385667"/>
              <a:gd name="connsiteX1" fmla="*/ 3341077 w 3427828"/>
              <a:gd name="connsiteY1" fmla="*/ 1052732 h 1385667"/>
              <a:gd name="connsiteX2" fmla="*/ 2595489 w 3427828"/>
              <a:gd name="connsiteY2" fmla="*/ 1094935 h 1385667"/>
              <a:gd name="connsiteX3" fmla="*/ 2539219 w 3427828"/>
              <a:gd name="connsiteY3" fmla="*/ 1263748 h 1385667"/>
              <a:gd name="connsiteX4" fmla="*/ 1948375 w 3427828"/>
              <a:gd name="connsiteY4" fmla="*/ 996461 h 1385667"/>
              <a:gd name="connsiteX5" fmla="*/ 1695157 w 3427828"/>
              <a:gd name="connsiteY5" fmla="*/ 1010529 h 1385667"/>
              <a:gd name="connsiteX6" fmla="*/ 1090246 w 3427828"/>
              <a:gd name="connsiteY6" fmla="*/ 1320018 h 1385667"/>
              <a:gd name="connsiteX7" fmla="*/ 344659 w 3427828"/>
              <a:gd name="connsiteY7" fmla="*/ 616634 h 1385667"/>
              <a:gd name="connsiteX8" fmla="*/ 49237 w 3427828"/>
              <a:gd name="connsiteY8" fmla="*/ 616634 h 1385667"/>
              <a:gd name="connsiteX9" fmla="*/ 640080 w 3427828"/>
              <a:gd name="connsiteY9" fmla="*/ 110197 h 1385667"/>
              <a:gd name="connsiteX10" fmla="*/ 1230923 w 3427828"/>
              <a:gd name="connsiteY10" fmla="*/ 11723 h 1385667"/>
              <a:gd name="connsiteX11" fmla="*/ 1695157 w 3427828"/>
              <a:gd name="connsiteY11" fmla="*/ 53926 h 1385667"/>
              <a:gd name="connsiteX12" fmla="*/ 1681089 w 3427828"/>
              <a:gd name="connsiteY12" fmla="*/ 335280 h 1385667"/>
              <a:gd name="connsiteX13" fmla="*/ 2187526 w 3427828"/>
              <a:gd name="connsiteY13" fmla="*/ 532228 h 1385667"/>
              <a:gd name="connsiteX14" fmla="*/ 2342271 w 3427828"/>
              <a:gd name="connsiteY14" fmla="*/ 363415 h 1385667"/>
              <a:gd name="connsiteX15" fmla="*/ 2806505 w 3427828"/>
              <a:gd name="connsiteY15" fmla="*/ 490025 h 1385667"/>
              <a:gd name="connsiteX16" fmla="*/ 3087859 w 3427828"/>
              <a:gd name="connsiteY16" fmla="*/ 461889 h 1385667"/>
              <a:gd name="connsiteX17" fmla="*/ 3172265 w 3427828"/>
              <a:gd name="connsiteY17" fmla="*/ 518160 h 1385667"/>
              <a:gd name="connsiteX18" fmla="*/ 3158197 w 3427828"/>
              <a:gd name="connsiteY18" fmla="*/ 518160 h 138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27828" h="1385667">
                <a:moveTo>
                  <a:pt x="3115994" y="419686"/>
                </a:moveTo>
                <a:cubicBezTo>
                  <a:pt x="3271911" y="679938"/>
                  <a:pt x="3427828" y="940191"/>
                  <a:pt x="3341077" y="1052732"/>
                </a:cubicBezTo>
                <a:cubicBezTo>
                  <a:pt x="3254326" y="1165273"/>
                  <a:pt x="2729132" y="1059766"/>
                  <a:pt x="2595489" y="1094935"/>
                </a:cubicBezTo>
                <a:cubicBezTo>
                  <a:pt x="2461846" y="1130104"/>
                  <a:pt x="2647071" y="1280160"/>
                  <a:pt x="2539219" y="1263748"/>
                </a:cubicBezTo>
                <a:cubicBezTo>
                  <a:pt x="2431367" y="1247336"/>
                  <a:pt x="2089052" y="1038664"/>
                  <a:pt x="1948375" y="996461"/>
                </a:cubicBezTo>
                <a:cubicBezTo>
                  <a:pt x="1807698" y="954258"/>
                  <a:pt x="1838179" y="956603"/>
                  <a:pt x="1695157" y="1010529"/>
                </a:cubicBezTo>
                <a:cubicBezTo>
                  <a:pt x="1552135" y="1064455"/>
                  <a:pt x="1315329" y="1385667"/>
                  <a:pt x="1090246" y="1320018"/>
                </a:cubicBezTo>
                <a:cubicBezTo>
                  <a:pt x="865163" y="1254369"/>
                  <a:pt x="518160" y="733865"/>
                  <a:pt x="344659" y="616634"/>
                </a:cubicBezTo>
                <a:cubicBezTo>
                  <a:pt x="171158" y="499403"/>
                  <a:pt x="0" y="701040"/>
                  <a:pt x="49237" y="616634"/>
                </a:cubicBezTo>
                <a:cubicBezTo>
                  <a:pt x="98474" y="532228"/>
                  <a:pt x="443132" y="211016"/>
                  <a:pt x="640080" y="110197"/>
                </a:cubicBezTo>
                <a:cubicBezTo>
                  <a:pt x="837028" y="9379"/>
                  <a:pt x="1055077" y="21102"/>
                  <a:pt x="1230923" y="11723"/>
                </a:cubicBezTo>
                <a:cubicBezTo>
                  <a:pt x="1406769" y="2345"/>
                  <a:pt x="1620129" y="0"/>
                  <a:pt x="1695157" y="53926"/>
                </a:cubicBezTo>
                <a:cubicBezTo>
                  <a:pt x="1770185" y="107852"/>
                  <a:pt x="1599028" y="255563"/>
                  <a:pt x="1681089" y="335280"/>
                </a:cubicBezTo>
                <a:cubicBezTo>
                  <a:pt x="1763150" y="414997"/>
                  <a:pt x="2077329" y="527539"/>
                  <a:pt x="2187526" y="532228"/>
                </a:cubicBezTo>
                <a:cubicBezTo>
                  <a:pt x="2297723" y="536917"/>
                  <a:pt x="2239108" y="370449"/>
                  <a:pt x="2342271" y="363415"/>
                </a:cubicBezTo>
                <a:cubicBezTo>
                  <a:pt x="2445434" y="356381"/>
                  <a:pt x="2682240" y="473613"/>
                  <a:pt x="2806505" y="490025"/>
                </a:cubicBezTo>
                <a:cubicBezTo>
                  <a:pt x="2930770" y="506437"/>
                  <a:pt x="3026899" y="457200"/>
                  <a:pt x="3087859" y="461889"/>
                </a:cubicBezTo>
                <a:cubicBezTo>
                  <a:pt x="3148819" y="466578"/>
                  <a:pt x="3160542" y="508782"/>
                  <a:pt x="3172265" y="518160"/>
                </a:cubicBezTo>
                <a:cubicBezTo>
                  <a:pt x="3183988" y="527539"/>
                  <a:pt x="3171092" y="522849"/>
                  <a:pt x="3158197" y="51816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1187624" y="0"/>
            <a:ext cx="5328592" cy="69269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latin typeface="Comic Sans MS" pitchFamily="66" charset="0"/>
              </a:rPr>
              <a:t>Státy severní Afriky</a:t>
            </a:r>
            <a:endParaRPr lang="cs-CZ" sz="36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652120" y="1196752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Egypt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779912" y="908720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Tunisko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923928" y="2780928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Libye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259632" y="2708920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Alžírsko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07504" y="1124744"/>
            <a:ext cx="16561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Maroko</a:t>
            </a:r>
            <a:endParaRPr lang="cs-CZ" sz="2800" dirty="0">
              <a:latin typeface="Comic Sans MS" pitchFamily="66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H="1">
            <a:off x="4860032" y="1556792"/>
            <a:ext cx="792088" cy="43204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8" idx="0"/>
          </p:cNvCxnSpPr>
          <p:nvPr/>
        </p:nvCxnSpPr>
        <p:spPr>
          <a:xfrm flipH="1" flipV="1">
            <a:off x="3995936" y="2132856"/>
            <a:ext cx="756084" cy="6480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V="1">
            <a:off x="2267744" y="2060848"/>
            <a:ext cx="504056" cy="6480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stCxn id="7" idx="1"/>
          </p:cNvCxnSpPr>
          <p:nvPr/>
        </p:nvCxnSpPr>
        <p:spPr>
          <a:xfrm flipH="1">
            <a:off x="3347864" y="1160748"/>
            <a:ext cx="432048" cy="32403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10" idx="3"/>
          </p:cNvCxnSpPr>
          <p:nvPr/>
        </p:nvCxnSpPr>
        <p:spPr>
          <a:xfrm>
            <a:off x="1763688" y="1376772"/>
            <a:ext cx="504056" cy="25202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63688" y="260648"/>
            <a:ext cx="5328592" cy="6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Státy severní Afriky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83568" y="2564904"/>
            <a:ext cx="79928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Leží na severu Afriky při Středozemním moři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683568" y="3501008"/>
            <a:ext cx="7992888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Podnebí subtropické, ve vnitrozemí tropické, suché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83568" y="4365104"/>
            <a:ext cx="8136904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400" dirty="0" smtClean="0">
              <a:latin typeface="Comic Sans MS" pitchFamily="66" charset="0"/>
            </a:endParaRPr>
          </a:p>
          <a:p>
            <a:pPr algn="ctr"/>
            <a:r>
              <a:rPr lang="cs-CZ" sz="2400" dirty="0" smtClean="0">
                <a:latin typeface="Comic Sans MS" pitchFamily="66" charset="0"/>
              </a:rPr>
              <a:t>Obyvatelstvo: rasa bílá (europoidní) – Arabové, Berbeři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            hustě osídlené pobřeží a údolí Nilu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většina náboženství islám</a:t>
            </a:r>
          </a:p>
          <a:p>
            <a:pPr algn="ctr"/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3568" y="1340768"/>
            <a:ext cx="7920880" cy="6926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Egypt, Libye, Tunisko, Alžírsko, Maroko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548680"/>
            <a:ext cx="698477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Hospodářství států severní Afriky: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755576" y="1916832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Průměrné, rychle se rozvíjí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55576" y="3068960"/>
            <a:ext cx="712879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Hospodářská spolupráce se  státy Evropy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55576" y="4365104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Velký nárůst cestovního ruchu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2852936"/>
            <a:ext cx="331236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Zemědělství: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67544" y="4077072"/>
            <a:ext cx="7632848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Podél pobřeží a v údolí Nilu: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Obilí, bavlník, tabák, citrusy, olivy, víno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9552" y="5517232"/>
            <a:ext cx="676875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V oázách: datle, fíky,chov velbloudů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404664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Nerostné bohatství:</a:t>
            </a:r>
            <a:r>
              <a:rPr lang="cs-CZ" sz="2800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ropa, zemní plyn, fosfáty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1556792"/>
            <a:ext cx="540060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atin typeface="Comic Sans MS" pitchFamily="66" charset="0"/>
              </a:rPr>
              <a:t>Průmysl:</a:t>
            </a:r>
            <a:r>
              <a:rPr lang="cs-CZ" sz="2800" dirty="0" smtClean="0">
                <a:latin typeface="Comic Sans MS" pitchFamily="66" charset="0"/>
              </a:rPr>
              <a:t> těžební, chemický, textilní, potravinářský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860032" y="260648"/>
            <a:ext cx="3816424" cy="9361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 smtClean="0">
                <a:latin typeface="Comic Sans MS" pitchFamily="66" charset="0"/>
              </a:rPr>
              <a:t>EGYPT</a:t>
            </a:r>
            <a:endParaRPr lang="cs-CZ" sz="6000" b="1" dirty="0">
              <a:latin typeface="Comic Sans MS" pitchFamily="66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979712" y="4581128"/>
            <a:ext cx="67687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Rychle se rozvíjející stát, rostoucí průmysl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211960" y="1412776"/>
            <a:ext cx="446449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Většina obyvatel v údolí Nilu, nárůst počtu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979712" y="3501008"/>
            <a:ext cx="67687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Hlavní město Káhira – největší město Afriky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907704" y="5589240"/>
            <a:ext cx="684076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Zemědělství: obilí, bavlník, citrusy, víno, chov skotu, rybolov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779912" y="2492896"/>
            <a:ext cx="496855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Cestovní ruch – pyramidy, moře</a:t>
            </a:r>
          </a:p>
        </p:txBody>
      </p:sp>
      <p:pic>
        <p:nvPicPr>
          <p:cNvPr id="8" name="Picture 4" descr="File:Flag of Egypt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782784" cy="252028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39552" y="292494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0021 Cairo in smog, 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7620000" cy="508635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940152" y="620688"/>
            <a:ext cx="28803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796136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Káhira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View of Cairoatday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762000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796136" y="188640"/>
            <a:ext cx="259228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omic Sans MS" pitchFamily="66" charset="0"/>
              </a:rPr>
              <a:t>Káhira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404664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1056</Words>
  <Application>Microsoft Office PowerPoint</Application>
  <PresentationFormat>Předvádění na obrazovce (4:3)</PresentationFormat>
  <Paragraphs>192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32</cp:revision>
  <dcterms:created xsi:type="dcterms:W3CDTF">2013-10-19T07:38:34Z</dcterms:created>
  <dcterms:modified xsi:type="dcterms:W3CDTF">2013-12-29T15:46:44Z</dcterms:modified>
</cp:coreProperties>
</file>