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2" r:id="rId12"/>
    <p:sldId id="271" r:id="rId13"/>
    <p:sldId id="273" r:id="rId14"/>
    <p:sldId id="274" r:id="rId15"/>
    <p:sldId id="275" r:id="rId16"/>
    <p:sldId id="270" r:id="rId17"/>
    <p:sldId id="276" r:id="rId18"/>
    <p:sldId id="280" r:id="rId19"/>
    <p:sldId id="279" r:id="rId20"/>
    <p:sldId id="282" r:id="rId21"/>
    <p:sldId id="289" r:id="rId22"/>
    <p:sldId id="290" r:id="rId23"/>
    <p:sldId id="291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D4E6-753E-4B48-AEDB-A86FD9C3451E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877F-741E-42CB-B4EE-52F37474F50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833A-D6BE-4ADF-9A62-CA1D9419A4FC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1D02-DCBE-43F8-A1FD-AC6B718AE67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0/01/Flag_of_Sudan.sv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d/d8/Hotel_Corinthia_Khartoum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0/0f/Sudan_villag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4/47/Nubia-_2008-_goats_farming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4/4b/Flag_of_Chad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1/1b/Refugee_children_in_Chad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1/15/Refugee_women_in_Chad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f/f4/Flag_of_Niger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9/9c/Niamey_night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9/92/Flag_of_Mali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d/df/NCC_tower_Bamak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e/e2/Borko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4/43/Flag_of_Mauritania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c/c5/Mausol%C3%A9e_royal_de_Maur%C3%A9tanie_P907049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Flag of Suda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536504" cy="22682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987824" y="188640"/>
            <a:ext cx="3816424" cy="1152128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SÚDÁN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148064" y="2492896"/>
            <a:ext cx="36724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 Chartúm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9592" y="4221088"/>
            <a:ext cx="669674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Nově: těžba ropy – vývoz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možné zlepšení hospodářství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27584" y="5301208"/>
            <a:ext cx="684076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Okolo Nilu zemědělství: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kukuřice, pšenice, bavlník, cukrová třtina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Chov skotu a velbloudů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148064" y="1772816"/>
            <a:ext cx="36724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Největší stát Afriky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60032" y="357301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6/6e/St._Matthews_Cathedral_%288626640508%29.jp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362825" cy="55245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444208" y="260648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Chartúm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Hotel Corinthia Kharto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444208" y="188640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Chartúm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093296"/>
            <a:ext cx="78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Sudan vill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24128" y="188640"/>
            <a:ext cx="288032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Súdánská vesnice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88436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Nubia- 2008- goats farm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24128" y="188640"/>
            <a:ext cx="288032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Súdánská vesnice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32240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Flag of Cha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4107022" cy="273630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83568" y="332656"/>
            <a:ext cx="3816424" cy="1152128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ČAD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6" name="Picture 2" descr="File:Refugee children in Ch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060848"/>
            <a:ext cx="3240360" cy="432048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043608" y="558924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24328" y="141277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</a:t>
            </a:r>
            <a:r>
              <a:rPr lang="cs-CZ" dirty="0" smtClean="0"/>
              <a:t>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Refugee women in Ch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092280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Flag of Nige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600400" cy="3086057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644008" y="476672"/>
            <a:ext cx="3816424" cy="1152128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NIGER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5" name="Picture 2" descr="File:Niamey n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429000"/>
            <a:ext cx="4752528" cy="316043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236296" y="278092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364502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Flag of Mali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456384" cy="230425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1520" y="620688"/>
            <a:ext cx="3816424" cy="1152128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MALI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5" name="Picture 2" descr="File:NCC tower Bamak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836712"/>
            <a:ext cx="4286250" cy="57054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251520" y="5517232"/>
            <a:ext cx="36724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 </a:t>
            </a:r>
            <a:r>
              <a:rPr lang="cs-CZ" sz="2400" dirty="0" err="1" smtClean="0">
                <a:latin typeface="Comic Sans MS" pitchFamily="66" charset="0"/>
              </a:rPr>
              <a:t>Bamako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58112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419872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Bork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236296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pásu </a:t>
                      </a:r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Sahel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VY_32_INOVACE_40.05.HAJ.ZE.7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29. 10. 2013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Flag of Mauritan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674704" cy="244827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195736" y="404664"/>
            <a:ext cx="6408712" cy="1152128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MAURÉTÁNIE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5" name="Picture 2" descr="File:Mausolée royal de Maurétanie P907049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29000"/>
            <a:ext cx="4824536" cy="321434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5536" y="422108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14]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956376" y="292494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26876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commons.wikimedia.org/wiki/File:Flag_of_Sudan.svg?uselang=cs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3488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http://upload.wikimedia.org/wikipedia/commons/6/6e/St._Matthews_Cathedral_%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288626640508%29.jpg?uselang=cs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5010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commons.wikimedia.org/wiki/File:Hotel_Corinthia_Khartoum.jpg?uselang=cs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65313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commons.wikimedia.org/wiki/File:Sudan_village.jpg?uselang=cs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57332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http://commons.wikimedia.org/wiki/File:Nubia-_2008-_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goats_farming.jpg?uselang=cs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commons.wikimedia.org/wiki/File:Flag_of_Chad.svg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26876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http://commons.wikimedia.org/wiki/File:Refugee_children_in_Chad.jpg?uselang=cs&gt;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49289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commons.wikimedia.org/wiki/File:Refugee_women_in_Chad.jpg?uselang=cs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37170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commons.wikimedia.org/wiki/File:Flag_of_Niger.svg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7971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commons.wikimedia.org/wiki/File:Niamey_night.jpg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51520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commons.wikimedia.org/wiki/File:Flag_of_Mali.svg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41277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commons.wikimedia.org/wiki/File:NCC_tower_Bamako.jpg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3528" y="242088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commons.wikimedia.org/wiki/File:Borko.jpg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5536" y="335699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commons.wikimedia.org/wiki/File:Flag_of_Mauritania.svg?uselang=cs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5536" y="450912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2013-10-28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commons.wikimedia.org/wiki/File:Mausol%C3%A9e_royal_de_Maur%C3%A9tanie_P9070491.JPG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afrika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13220" cy="7495803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187624" y="0"/>
            <a:ext cx="6696744" cy="98072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STÁTY PÁSU SAHEL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2063262" y="1819422"/>
            <a:ext cx="3896750" cy="1807698"/>
          </a:xfrm>
          <a:custGeom>
            <a:avLst/>
            <a:gdLst>
              <a:gd name="connsiteX0" fmla="*/ 482990 w 3896750"/>
              <a:gd name="connsiteY0" fmla="*/ 9378 h 1807698"/>
              <a:gd name="connsiteX1" fmla="*/ 764344 w 3896750"/>
              <a:gd name="connsiteY1" fmla="*/ 107852 h 1807698"/>
              <a:gd name="connsiteX2" fmla="*/ 1509932 w 3896750"/>
              <a:gd name="connsiteY2" fmla="*/ 656492 h 1807698"/>
              <a:gd name="connsiteX3" fmla="*/ 2016369 w 3896750"/>
              <a:gd name="connsiteY3" fmla="*/ 375138 h 1807698"/>
              <a:gd name="connsiteX4" fmla="*/ 2199249 w 3896750"/>
              <a:gd name="connsiteY4" fmla="*/ 445476 h 1807698"/>
              <a:gd name="connsiteX5" fmla="*/ 2283655 w 3896750"/>
              <a:gd name="connsiteY5" fmla="*/ 389206 h 1807698"/>
              <a:gd name="connsiteX6" fmla="*/ 2902633 w 3896750"/>
              <a:gd name="connsiteY6" fmla="*/ 656492 h 1807698"/>
              <a:gd name="connsiteX7" fmla="*/ 2944836 w 3896750"/>
              <a:gd name="connsiteY7" fmla="*/ 529883 h 1807698"/>
              <a:gd name="connsiteX8" fmla="*/ 3746695 w 3896750"/>
              <a:gd name="connsiteY8" fmla="*/ 572086 h 1807698"/>
              <a:gd name="connsiteX9" fmla="*/ 3845169 w 3896750"/>
              <a:gd name="connsiteY9" fmla="*/ 853440 h 1807698"/>
              <a:gd name="connsiteX10" fmla="*/ 3774830 w 3896750"/>
              <a:gd name="connsiteY10" fmla="*/ 895643 h 1807698"/>
              <a:gd name="connsiteX11" fmla="*/ 3817033 w 3896750"/>
              <a:gd name="connsiteY11" fmla="*/ 980049 h 1807698"/>
              <a:gd name="connsiteX12" fmla="*/ 3563815 w 3896750"/>
              <a:gd name="connsiteY12" fmla="*/ 1486486 h 1807698"/>
              <a:gd name="connsiteX13" fmla="*/ 3746695 w 3896750"/>
              <a:gd name="connsiteY13" fmla="*/ 1739704 h 1807698"/>
              <a:gd name="connsiteX14" fmla="*/ 3310596 w 3896750"/>
              <a:gd name="connsiteY14" fmla="*/ 1795975 h 1807698"/>
              <a:gd name="connsiteX15" fmla="*/ 3113649 w 3896750"/>
              <a:gd name="connsiteY15" fmla="*/ 1669366 h 1807698"/>
              <a:gd name="connsiteX16" fmla="*/ 2747889 w 3896750"/>
              <a:gd name="connsiteY16" fmla="*/ 1247335 h 1807698"/>
              <a:gd name="connsiteX17" fmla="*/ 2297723 w 3896750"/>
              <a:gd name="connsiteY17" fmla="*/ 1500553 h 1807698"/>
              <a:gd name="connsiteX18" fmla="*/ 2199249 w 3896750"/>
              <a:gd name="connsiteY18" fmla="*/ 1036320 h 1807698"/>
              <a:gd name="connsiteX19" fmla="*/ 1791286 w 3896750"/>
              <a:gd name="connsiteY19" fmla="*/ 1120726 h 1807698"/>
              <a:gd name="connsiteX20" fmla="*/ 1509932 w 3896750"/>
              <a:gd name="connsiteY20" fmla="*/ 1036320 h 1807698"/>
              <a:gd name="connsiteX21" fmla="*/ 1411458 w 3896750"/>
              <a:gd name="connsiteY21" fmla="*/ 1148861 h 1807698"/>
              <a:gd name="connsiteX22" fmla="*/ 1130104 w 3896750"/>
              <a:gd name="connsiteY22" fmla="*/ 1233267 h 1807698"/>
              <a:gd name="connsiteX23" fmla="*/ 834683 w 3896750"/>
              <a:gd name="connsiteY23" fmla="*/ 1303606 h 1807698"/>
              <a:gd name="connsiteX24" fmla="*/ 834683 w 3896750"/>
              <a:gd name="connsiteY24" fmla="*/ 1247335 h 1807698"/>
              <a:gd name="connsiteX25" fmla="*/ 131298 w 3896750"/>
              <a:gd name="connsiteY25" fmla="*/ 656492 h 1807698"/>
              <a:gd name="connsiteX26" fmla="*/ 46892 w 3896750"/>
              <a:gd name="connsiteY26" fmla="*/ 726830 h 180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96750" h="1807698">
                <a:moveTo>
                  <a:pt x="482990" y="9378"/>
                </a:moveTo>
                <a:cubicBezTo>
                  <a:pt x="538088" y="4689"/>
                  <a:pt x="593187" y="0"/>
                  <a:pt x="764344" y="107852"/>
                </a:cubicBezTo>
                <a:cubicBezTo>
                  <a:pt x="935501" y="215704"/>
                  <a:pt x="1301261" y="611944"/>
                  <a:pt x="1509932" y="656492"/>
                </a:cubicBezTo>
                <a:cubicBezTo>
                  <a:pt x="1718603" y="701040"/>
                  <a:pt x="1901483" y="410307"/>
                  <a:pt x="2016369" y="375138"/>
                </a:cubicBezTo>
                <a:cubicBezTo>
                  <a:pt x="2131255" y="339969"/>
                  <a:pt x="2154701" y="443131"/>
                  <a:pt x="2199249" y="445476"/>
                </a:cubicBezTo>
                <a:cubicBezTo>
                  <a:pt x="2243797" y="447821"/>
                  <a:pt x="2166424" y="354037"/>
                  <a:pt x="2283655" y="389206"/>
                </a:cubicBezTo>
                <a:cubicBezTo>
                  <a:pt x="2400886" y="424375"/>
                  <a:pt x="2792436" y="633046"/>
                  <a:pt x="2902633" y="656492"/>
                </a:cubicBezTo>
                <a:cubicBezTo>
                  <a:pt x="3012830" y="679938"/>
                  <a:pt x="2804159" y="543951"/>
                  <a:pt x="2944836" y="529883"/>
                </a:cubicBezTo>
                <a:cubicBezTo>
                  <a:pt x="3085513" y="515815"/>
                  <a:pt x="3596640" y="518160"/>
                  <a:pt x="3746695" y="572086"/>
                </a:cubicBezTo>
                <a:cubicBezTo>
                  <a:pt x="3896750" y="626012"/>
                  <a:pt x="3840480" y="799514"/>
                  <a:pt x="3845169" y="853440"/>
                </a:cubicBezTo>
                <a:cubicBezTo>
                  <a:pt x="3849858" y="907366"/>
                  <a:pt x="3779519" y="874542"/>
                  <a:pt x="3774830" y="895643"/>
                </a:cubicBezTo>
                <a:cubicBezTo>
                  <a:pt x="3770141" y="916744"/>
                  <a:pt x="3852202" y="881575"/>
                  <a:pt x="3817033" y="980049"/>
                </a:cubicBezTo>
                <a:cubicBezTo>
                  <a:pt x="3781864" y="1078523"/>
                  <a:pt x="3575538" y="1359877"/>
                  <a:pt x="3563815" y="1486486"/>
                </a:cubicBezTo>
                <a:cubicBezTo>
                  <a:pt x="3552092" y="1613095"/>
                  <a:pt x="3788898" y="1688123"/>
                  <a:pt x="3746695" y="1739704"/>
                </a:cubicBezTo>
                <a:cubicBezTo>
                  <a:pt x="3704492" y="1791285"/>
                  <a:pt x="3416104" y="1807698"/>
                  <a:pt x="3310596" y="1795975"/>
                </a:cubicBezTo>
                <a:cubicBezTo>
                  <a:pt x="3205088" y="1784252"/>
                  <a:pt x="3207434" y="1760806"/>
                  <a:pt x="3113649" y="1669366"/>
                </a:cubicBezTo>
                <a:cubicBezTo>
                  <a:pt x="3019865" y="1577926"/>
                  <a:pt x="2883877" y="1275470"/>
                  <a:pt x="2747889" y="1247335"/>
                </a:cubicBezTo>
                <a:cubicBezTo>
                  <a:pt x="2611901" y="1219200"/>
                  <a:pt x="2389163" y="1535722"/>
                  <a:pt x="2297723" y="1500553"/>
                </a:cubicBezTo>
                <a:cubicBezTo>
                  <a:pt x="2206283" y="1465384"/>
                  <a:pt x="2283655" y="1099625"/>
                  <a:pt x="2199249" y="1036320"/>
                </a:cubicBezTo>
                <a:cubicBezTo>
                  <a:pt x="2114843" y="973016"/>
                  <a:pt x="1906172" y="1120726"/>
                  <a:pt x="1791286" y="1120726"/>
                </a:cubicBezTo>
                <a:cubicBezTo>
                  <a:pt x="1676400" y="1120726"/>
                  <a:pt x="1573237" y="1031631"/>
                  <a:pt x="1509932" y="1036320"/>
                </a:cubicBezTo>
                <a:cubicBezTo>
                  <a:pt x="1446627" y="1041009"/>
                  <a:pt x="1474763" y="1116037"/>
                  <a:pt x="1411458" y="1148861"/>
                </a:cubicBezTo>
                <a:cubicBezTo>
                  <a:pt x="1348153" y="1181685"/>
                  <a:pt x="1226233" y="1207476"/>
                  <a:pt x="1130104" y="1233267"/>
                </a:cubicBezTo>
                <a:cubicBezTo>
                  <a:pt x="1033975" y="1259058"/>
                  <a:pt x="883920" y="1301261"/>
                  <a:pt x="834683" y="1303606"/>
                </a:cubicBezTo>
                <a:cubicBezTo>
                  <a:pt x="785446" y="1305951"/>
                  <a:pt x="951914" y="1355187"/>
                  <a:pt x="834683" y="1247335"/>
                </a:cubicBezTo>
                <a:cubicBezTo>
                  <a:pt x="717452" y="1139483"/>
                  <a:pt x="262597" y="743243"/>
                  <a:pt x="131298" y="656492"/>
                </a:cubicBezTo>
                <a:cubicBezTo>
                  <a:pt x="0" y="569741"/>
                  <a:pt x="23446" y="648285"/>
                  <a:pt x="46892" y="72683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2072640" y="1814732"/>
            <a:ext cx="473612" cy="738554"/>
          </a:xfrm>
          <a:custGeom>
            <a:avLst/>
            <a:gdLst>
              <a:gd name="connsiteX0" fmla="*/ 473612 w 473612"/>
              <a:gd name="connsiteY0" fmla="*/ 0 h 738554"/>
              <a:gd name="connsiteX1" fmla="*/ 65649 w 473612"/>
              <a:gd name="connsiteY1" fmla="*/ 633046 h 738554"/>
              <a:gd name="connsiteX2" fmla="*/ 79717 w 473612"/>
              <a:gd name="connsiteY2" fmla="*/ 633046 h 7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612" h="738554">
                <a:moveTo>
                  <a:pt x="473612" y="0"/>
                </a:moveTo>
                <a:cubicBezTo>
                  <a:pt x="302455" y="263769"/>
                  <a:pt x="131298" y="527538"/>
                  <a:pt x="65649" y="633046"/>
                </a:cubicBezTo>
                <a:cubicBezTo>
                  <a:pt x="0" y="738554"/>
                  <a:pt x="39858" y="685800"/>
                  <a:pt x="79717" y="63304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8064" y="1196752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Niger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123728" y="1124744"/>
            <a:ext cx="2304256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Mauretánie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051720" y="3789040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Mali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779912" y="4149080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Čad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156176" y="3356992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Súdán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2" name="Přímá spojovací šipka 11"/>
          <p:cNvCxnSpPr>
            <a:stCxn id="10" idx="1"/>
          </p:cNvCxnSpPr>
          <p:nvPr/>
        </p:nvCxnSpPr>
        <p:spPr>
          <a:xfrm flipH="1" flipV="1">
            <a:off x="5292080" y="2852936"/>
            <a:ext cx="864096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4067944" y="1484784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9" idx="0"/>
          </p:cNvCxnSpPr>
          <p:nvPr/>
        </p:nvCxnSpPr>
        <p:spPr>
          <a:xfrm flipV="1">
            <a:off x="4608004" y="2852936"/>
            <a:ext cx="36004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2915816" y="2564904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7" idx="2"/>
          </p:cNvCxnSpPr>
          <p:nvPr/>
        </p:nvCxnSpPr>
        <p:spPr>
          <a:xfrm flipH="1">
            <a:off x="2699792" y="162880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63688" y="260648"/>
            <a:ext cx="5328592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Státy pásu </a:t>
            </a:r>
            <a:r>
              <a:rPr lang="cs-CZ" sz="3600" b="1" dirty="0" err="1" smtClean="0">
                <a:latin typeface="Comic Sans MS" pitchFamily="66" charset="0"/>
              </a:rPr>
              <a:t>Sahel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115616" y="2564904"/>
            <a:ext cx="662473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Leží na jižním okraji Sahary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3501008"/>
            <a:ext cx="79928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 tropické, střídavé, dlouhá období sucha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55576" y="5085184"/>
            <a:ext cx="813690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Obyvatelstvo: rasa černá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   (velké množství různých kmenů)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v pouštích Berbeři (bílá rasa)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043608" y="1268760"/>
            <a:ext cx="655272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Západní Sahara, Mauretánie,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Mali, Niger, Čad, Súdán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55576" y="4293096"/>
            <a:ext cx="79928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Vegetační oblast polopouští a suchých savan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548680"/>
            <a:ext cx="698477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Hospodářství států pásu </a:t>
            </a:r>
            <a:r>
              <a:rPr lang="cs-CZ" sz="2800" b="1" dirty="0" err="1" smtClean="0">
                <a:latin typeface="Comic Sans MS" pitchFamily="66" charset="0"/>
              </a:rPr>
              <a:t>Sahel</a:t>
            </a:r>
            <a:r>
              <a:rPr lang="cs-CZ" sz="2800" b="1" dirty="0" smtClean="0">
                <a:latin typeface="Comic Sans MS" pitchFamily="66" charset="0"/>
              </a:rPr>
              <a:t>: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115616" y="1916832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Nejchudší oblast Afriky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043608" y="3068960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Primitivní zemědělská výroba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1600" y="4293096"/>
            <a:ext cx="67687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Těžba a vývoz nerostných surovin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2852936"/>
            <a:ext cx="75608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latin typeface="Comic Sans MS" pitchFamily="66" charset="0"/>
            </a:endParaRPr>
          </a:p>
          <a:p>
            <a:r>
              <a:rPr lang="cs-CZ" sz="2800" b="1" dirty="0" smtClean="0">
                <a:latin typeface="Comic Sans MS" pitchFamily="66" charset="0"/>
              </a:rPr>
              <a:t>Zemědělství: </a:t>
            </a:r>
            <a:r>
              <a:rPr lang="cs-CZ" sz="2800" dirty="0" smtClean="0">
                <a:latin typeface="Comic Sans MS" pitchFamily="66" charset="0"/>
              </a:rPr>
              <a:t>primitivní, samozásobitelské</a:t>
            </a:r>
          </a:p>
          <a:p>
            <a:pPr algn="ctr"/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11560" y="4005064"/>
            <a:ext cx="763284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Plodiny: kukuřice, pšenice, proso, bavlník,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        ovoce, cukrová třtina, batáty,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     podzemnice olejná, kávovník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5517232"/>
            <a:ext cx="67687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Chov skotu, velbloudů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404664"/>
            <a:ext cx="748883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b="1" dirty="0" smtClean="0">
                <a:latin typeface="Comic Sans MS" pitchFamily="66" charset="0"/>
              </a:rPr>
              <a:t>Nerostné bohatství: malé</a:t>
            </a:r>
            <a:r>
              <a:rPr lang="cs-CZ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                   ropa, zemní plyn, barevné kovy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1556792"/>
            <a:ext cx="756084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b="1" dirty="0" smtClean="0">
                <a:latin typeface="Comic Sans MS" pitchFamily="66" charset="0"/>
              </a:rPr>
              <a:t>Průmysl:</a:t>
            </a:r>
            <a:r>
              <a:rPr lang="cs-CZ" sz="2800" dirty="0" smtClean="0">
                <a:latin typeface="Comic Sans MS" pitchFamily="66" charset="0"/>
              </a:rPr>
              <a:t> těžební (vývoz), potravinářský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619672" y="548680"/>
            <a:ext cx="5328592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Státy pásu </a:t>
            </a:r>
            <a:r>
              <a:rPr lang="cs-CZ" sz="3600" b="1" dirty="0" err="1" smtClean="0">
                <a:latin typeface="Comic Sans MS" pitchFamily="66" charset="0"/>
              </a:rPr>
              <a:t>Sahel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15616" y="1628800"/>
            <a:ext cx="655272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Skupina nejchudších států světa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563888" y="2708920"/>
            <a:ext cx="2016224" cy="72008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omic Sans MS" pitchFamily="66" charset="0"/>
              </a:rPr>
              <a:t>Proč?</a:t>
            </a:r>
            <a:endParaRPr lang="cs-CZ" sz="44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827584" y="4005064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Problémy: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3779912" y="4077072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přírodní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851920" y="5013176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společenské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3851920" y="5877272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ekonomické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347864" y="4581128"/>
            <a:ext cx="51125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rychlý přírůstek obyvatel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75856" y="5373216"/>
            <a:ext cx="51125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politická nestabilita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347864" y="3789040"/>
            <a:ext cx="51125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velká negramotnost (polovina lidí)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91880" y="548680"/>
            <a:ext cx="32403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dlouhé období sucha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491880" y="1268760"/>
            <a:ext cx="50405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malá úroda, nedostatek potravin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491880" y="1988840"/>
            <a:ext cx="40324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hlad, nemoci, epidemie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91880" y="2780928"/>
            <a:ext cx="40324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nedostatek pitné vody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9552" y="476672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přírodní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39552" y="3717032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společenské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347864" y="6093296"/>
            <a:ext cx="51125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chybí služby - zdravotnictví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584" y="1772816"/>
            <a:ext cx="6840760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Humanitární pomoc v místech katastrof:</a:t>
            </a:r>
          </a:p>
          <a:p>
            <a:r>
              <a:rPr lang="cs-CZ" sz="2400" dirty="0" smtClean="0">
                <a:latin typeface="Comic Sans MS" pitchFamily="66" charset="0"/>
              </a:rPr>
              <a:t>		dodávky základních potravin</a:t>
            </a:r>
          </a:p>
          <a:p>
            <a:r>
              <a:rPr lang="cs-CZ" sz="2400" dirty="0" smtClean="0">
                <a:latin typeface="Comic Sans MS" pitchFamily="66" charset="0"/>
              </a:rPr>
              <a:t>		pitné vody, léků, stany, přikrývky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55576" y="836712"/>
            <a:ext cx="662473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 svět pomáhá chudým zemím pásu </a:t>
            </a:r>
            <a:r>
              <a:rPr lang="cs-CZ" sz="2400" dirty="0" err="1" smtClean="0">
                <a:latin typeface="Comic Sans MS" pitchFamily="66" charset="0"/>
              </a:rPr>
              <a:t>Sahel</a:t>
            </a:r>
            <a:r>
              <a:rPr lang="cs-CZ" sz="2400" dirty="0" smtClean="0">
                <a:latin typeface="Comic Sans MS" pitchFamily="66" charset="0"/>
              </a:rPr>
              <a:t>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99592" y="3789040"/>
            <a:ext cx="6840760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Výstavba škol, snižování negramotnosti</a:t>
            </a:r>
          </a:p>
          <a:p>
            <a:r>
              <a:rPr lang="cs-CZ" sz="2400" dirty="0" smtClean="0">
                <a:latin typeface="Comic Sans MS" pitchFamily="66" charset="0"/>
              </a:rPr>
              <a:t>Budování nemocnic a zaškolení personálu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866</Words>
  <Application>Microsoft Office PowerPoint</Application>
  <PresentationFormat>Předvádění na obrazovce (4:3)</PresentationFormat>
  <Paragraphs>174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27</cp:revision>
  <dcterms:created xsi:type="dcterms:W3CDTF">2013-10-20T16:01:38Z</dcterms:created>
  <dcterms:modified xsi:type="dcterms:W3CDTF">2013-12-29T16:16:41Z</dcterms:modified>
</cp:coreProperties>
</file>