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80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5" r:id="rId20"/>
    <p:sldId id="276" r:id="rId21"/>
    <p:sldId id="282" r:id="rId22"/>
    <p:sldId id="277" r:id="rId23"/>
    <p:sldId id="283" r:id="rId24"/>
    <p:sldId id="278" r:id="rId25"/>
    <p:sldId id="284" r:id="rId26"/>
    <p:sldId id="288" r:id="rId27"/>
    <p:sldId id="287" r:id="rId28"/>
    <p:sldId id="289" r:id="rId29"/>
    <p:sldId id="290" r:id="rId30"/>
    <p:sldId id="26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5C65-DB3F-462D-B780-FF36F698DAF6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460FA-A0A8-49DB-8B6C-4674BB683F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6854-B5D9-4AE9-A41E-7630F3A3CBBD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E2D4-A480-4A5C-8CA9-6AE9931033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1/14/Nelson_Mandela-2008_(edit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2/27/Bill-Clinton-with-Nelson-Mandel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b/b1/Pretoria,_uitsig_na_monument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5/5e/Old_Sinagogue,_Pretori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d/d1/AutoG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2/2e/Barbican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c/c6/28Harris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e/e7/111Commissioner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0/Onze_Jan_on_Church_Squar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8/89/Old_Standard_Bank_head_quarters_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7/74/Mount_Nelson_Hotel_(3464450061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e/e9/Lutheran_Church,_Strand_Street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//upload.wikimedia.org/wikipedia/commons/a/af/L%C3%B6we_im_Kruger_National_Park.jpg" TargetMode="External"/><Relationship Id="rId2" Type="http://schemas.openxmlformats.org/officeDocument/2006/relationships/hyperlink" Target="//upload.wikimedia.org/wikipedia/commons/a/ac/Impala_leaping_from_wat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//upload.wikimedia.org/wikipedia/commons/8/8c/Giraffa_camelopardalis_Kruger_Park.JPG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//upload.wikimedia.org/wikipedia/commons/9/9d/Flag_of_Angola.sv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b/bd/Luanda_from_Fortaleza_Feb_2006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//upload.wikimedia.org/wikipedia/commons/d/d0/Flag_of_Mozambique.sv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4/4d/Maputo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//upload.wikimedia.org/wikipedia/commons/0/00/Flag_of_Namibia.sv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4/44/NamibNaukluftParkDun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//upload.wikimedia.org/wikipedia/commons/b/b8/FishriverCanyon01.jpe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a/af/Flag_of_South_Africa.sv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260648"/>
            <a:ext cx="6984776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Obyvatelstvo: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Největší podíl bílé rasy ze všech států Afriky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Búrové - potomci Evropanů (holandských kolonistů)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331640" y="2564904"/>
            <a:ext cx="6984776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Apartheid</a:t>
            </a:r>
            <a:r>
              <a:rPr lang="cs-CZ" sz="24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– politický systém (1948 – 1994)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Umělé oddělení lidí bílé a černé rasy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Zvýhodnění bělošské menšiny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Boj za práva černochů – Nelson </a:t>
            </a:r>
            <a:r>
              <a:rPr lang="cs-CZ" sz="2400" dirty="0" err="1" smtClean="0">
                <a:latin typeface="Comic Sans MS" pitchFamily="66" charset="0"/>
              </a:rPr>
              <a:t>Mandela</a:t>
            </a:r>
            <a:endParaRPr lang="cs-CZ" sz="2400" dirty="0" smtClean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187624" y="4941168"/>
            <a:ext cx="698477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Dnes demokracie</a:t>
            </a:r>
            <a:r>
              <a:rPr lang="cs-CZ" sz="2400" dirty="0" smtClean="0">
                <a:latin typeface="Comic Sans MS" pitchFamily="66" charset="0"/>
              </a:rPr>
              <a:t>, ale stálé nepokoje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Bílé obyvatelstvo v menšině, ale ekonomicky silnější (vzdělání)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Nelson Mandela-2008 (edi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962275" cy="3867150"/>
          </a:xfrm>
          <a:prstGeom prst="rect">
            <a:avLst/>
          </a:prstGeom>
          <a:noFill/>
        </p:spPr>
      </p:pic>
      <p:pic>
        <p:nvPicPr>
          <p:cNvPr id="33796" name="Picture 4" descr="File:Bill-Clinton-with-Nelson-Mande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80928"/>
            <a:ext cx="5328592" cy="35612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2699792" y="188640"/>
            <a:ext cx="6120680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Nelson </a:t>
            </a:r>
            <a:r>
              <a:rPr lang="cs-CZ" sz="3200" dirty="0" err="1" smtClean="0">
                <a:latin typeface="Comic Sans MS" pitchFamily="66" charset="0"/>
              </a:rPr>
              <a:t>Mandela</a:t>
            </a:r>
            <a:endParaRPr lang="cs-CZ" sz="3200" dirty="0" smtClean="0">
              <a:latin typeface="Comic Sans MS" pitchFamily="66" charset="0"/>
            </a:endParaRPr>
          </a:p>
          <a:p>
            <a:pPr algn="ctr"/>
            <a:r>
              <a:rPr lang="cs-CZ" sz="3200" dirty="0" smtClean="0">
                <a:latin typeface="Comic Sans MS" pitchFamily="66" charset="0"/>
              </a:rPr>
              <a:t>Bojovník za práva černých, později prezident JAR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Držitel Nobelovy ceny za mír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411760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Pretoria, uitsig na monu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7620000" cy="569595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228184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Pretoria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587727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Old Sinagogue, Preto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228184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Pretoria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utoG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695882" cy="4824536"/>
          </a:xfrm>
          <a:prstGeom prst="rect">
            <a:avLst/>
          </a:prstGeom>
          <a:noFill/>
        </p:spPr>
      </p:pic>
      <p:pic>
        <p:nvPicPr>
          <p:cNvPr id="1028" name="Picture 4" descr="File:Barbica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3618402" cy="482453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860032" y="188640"/>
            <a:ext cx="37444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Johannesburg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5983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4015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28Harr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514725" cy="5715000"/>
          </a:xfrm>
          <a:prstGeom prst="rect">
            <a:avLst/>
          </a:prstGeom>
          <a:noFill/>
        </p:spPr>
      </p:pic>
      <p:pic>
        <p:nvPicPr>
          <p:cNvPr id="26628" name="Picture 4" descr="File:111Commissioner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836712"/>
            <a:ext cx="4286250" cy="571500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148064" y="188640"/>
            <a:ext cx="37444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Johannesburg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784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028384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Onze Jan on Church Squ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652120" y="260648"/>
            <a:ext cx="33123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Kapské město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236296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Old Standard Bank head quarters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7620000" cy="466725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831632" y="404664"/>
            <a:ext cx="33123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Kapské město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04248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ount Nelson Hotel (346445006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810000" cy="5715000"/>
          </a:xfrm>
          <a:prstGeom prst="rect">
            <a:avLst/>
          </a:prstGeom>
          <a:noFill/>
        </p:spPr>
      </p:pic>
      <p:pic>
        <p:nvPicPr>
          <p:cNvPr id="29700" name="Picture 4" descr="File:Lutheran Church, Strand Stre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52524"/>
            <a:ext cx="3914775" cy="57054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831632" y="0"/>
            <a:ext cx="33123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Kapské město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3728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23928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mpala leaping from 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960440" cy="297033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1/12/Elephants_du_Kru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508500" cy="2977836"/>
          </a:xfrm>
          <a:prstGeom prst="rect">
            <a:avLst/>
          </a:prstGeom>
          <a:noFill/>
        </p:spPr>
      </p:pic>
      <p:pic>
        <p:nvPicPr>
          <p:cNvPr id="1030" name="Picture 6" descr="File:Giraffa camelopardalis Kruger P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3960440" cy="2970330"/>
          </a:xfrm>
          <a:prstGeom prst="rect">
            <a:avLst/>
          </a:prstGeom>
          <a:noFill/>
        </p:spPr>
      </p:pic>
      <p:pic>
        <p:nvPicPr>
          <p:cNvPr id="1032" name="Picture 8" descr="File:Löwe im Kruger National Par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284984"/>
            <a:ext cx="3744416" cy="3270233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1619672" y="2852936"/>
            <a:ext cx="50405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Krugerův</a:t>
            </a:r>
            <a:r>
              <a:rPr lang="cs-CZ" sz="3200" dirty="0" smtClean="0">
                <a:latin typeface="Comic Sans MS" pitchFamily="66" charset="0"/>
              </a:rPr>
              <a:t> národní park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68344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15]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290048" y="299695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16]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79512" y="292494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jižní Afriky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VY_32_INOVACE_40.08.HAJ.ZE.7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16. 11. 2013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ANGOLA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076056" y="1628800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Luanda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32770" name="Picture 2" descr="File:Flag of Angol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286250" cy="285750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860032" y="4797152"/>
            <a:ext cx="396044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Bohatá naleziště nerostných surovin – ropa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Růst hospodářství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92080" y="2996952"/>
            <a:ext cx="367240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Dlouhá občanská válka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4797152"/>
            <a:ext cx="367240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Zemědělství: kukuřice, banány, cukrová třtina, kávovník, bavlník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51920" y="429309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Luanda from Fortaleza Feb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228184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Luanda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09329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23928" y="260648"/>
            <a:ext cx="4752528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MOSAMBIK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31746" name="Picture 2" descr="File:Flag of Mozambiqu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431261" cy="295232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076056" y="1772816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Maputo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04048" y="3212976"/>
            <a:ext cx="388843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naleziště nerostných surovin – Měděný pás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Málo využíváno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76056" y="5157192"/>
            <a:ext cx="367240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Dlouhá občanská válka – velká chudoba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501317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Mapu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620000" cy="359092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228184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Maputo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92280" y="58772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21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7984" y="260648"/>
            <a:ext cx="4248472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NAMIBIE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860032" y="1628800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Získala nezávislost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až v roce 1990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716016" y="4869160"/>
            <a:ext cx="417646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Velké sucho - poušť </a:t>
            </a:r>
            <a:r>
              <a:rPr lang="cs-CZ" sz="2400" dirty="0" err="1" smtClean="0">
                <a:latin typeface="Comic Sans MS" pitchFamily="66" charset="0"/>
              </a:rPr>
              <a:t>Namib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Velmi řídké osídlení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60032" y="2996952"/>
            <a:ext cx="396044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Bohatá naleziště nerostných surovin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30722" name="Picture 2" descr="File:Flag of Namib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464496" cy="297447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55576" y="479715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NamibNaukluftParkDu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20480" cy="3240360"/>
          </a:xfrm>
          <a:prstGeom prst="rect">
            <a:avLst/>
          </a:prstGeom>
          <a:noFill/>
        </p:spPr>
      </p:pic>
      <p:pic>
        <p:nvPicPr>
          <p:cNvPr id="41988" name="Picture 4" descr="File:FishriverCanyon0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4896544" cy="310318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364502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23]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956376" y="321297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3, 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commons.wikimedia.org/wiki/File:Flag_of_South_Africa.svg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1328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http://commons.wikimedia.org/wiki/File:Nelson_Mandela-2008_(edit).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2849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commons.wikimedia.org/wiki/File:Bill-Clinton-with-Nelson-Mandela.jpg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4371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http://commons.wikimedia.org/wiki/File:Pretoria,_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uitsig_na_monument.jpg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5892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http://commons.wikimedia.org/wiki/File:Old_Sinagogue,_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Pretoria.JPG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commons.wikimedia.org/wiki/File:AutoGen.jpg?uselang=cs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12474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commons.wikimedia.org/wiki/File:Barbican1.jpg?uselang=cs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06084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commons.wikimedia.org/wiki/File:28Harrison.jpg?uselang=cs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299695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commons.wikimedia.org/wiki/File:111Commissioner1.jpg?uselang=cs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0770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commons.wikimedia.org/wiki/File:Onze_Jan_on_Church_Square.jpg?uselang=cs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1032" y="54452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commons.wikimedia.org/wiki/File:Old_Standard_Bank_head_quarters_2.JPG?uselang=cs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http://commons.wikimedia.org/wiki/File:Lutheran_Church,_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Strand_Street.JPG?uselang=cs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http://commons.wikimedia.org/wiki/File:Mount_Nelson_Hotel_(3464450061).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34888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commons.wikimedia.org/wiki/File:Giraffa_camelopardalis_Kruger_Park.JPG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335699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commons.wikimedia.org/wiki/File:L%C3%B6we_im_Kruger_National_Park.jpg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50912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commons.wikimedia.org/wiki/File:Elephants_du_Kruger.jpg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5172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commons.wikimedia.org/wiki/File:Impala_leaping_from_water.jpg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afrika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243408"/>
            <a:ext cx="5452304" cy="799288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123728" y="620688"/>
            <a:ext cx="5472608" cy="6926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Státy jižní Afriky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4211960" y="4221088"/>
            <a:ext cx="2257864" cy="2325859"/>
          </a:xfrm>
          <a:custGeom>
            <a:avLst/>
            <a:gdLst>
              <a:gd name="connsiteX0" fmla="*/ 86750 w 2257864"/>
              <a:gd name="connsiteY0" fmla="*/ 124265 h 2325859"/>
              <a:gd name="connsiteX1" fmla="*/ 311834 w 2257864"/>
              <a:gd name="connsiteY1" fmla="*/ 25791 h 2325859"/>
              <a:gd name="connsiteX2" fmla="*/ 480646 w 2257864"/>
              <a:gd name="connsiteY2" fmla="*/ 279010 h 2325859"/>
              <a:gd name="connsiteX3" fmla="*/ 719797 w 2257864"/>
              <a:gd name="connsiteY3" fmla="*/ 194603 h 2325859"/>
              <a:gd name="connsiteX4" fmla="*/ 832338 w 2257864"/>
              <a:gd name="connsiteY4" fmla="*/ 490025 h 2325859"/>
              <a:gd name="connsiteX5" fmla="*/ 1029286 w 2257864"/>
              <a:gd name="connsiteY5" fmla="*/ 560363 h 2325859"/>
              <a:gd name="connsiteX6" fmla="*/ 1282504 w 2257864"/>
              <a:gd name="connsiteY6" fmla="*/ 630702 h 2325859"/>
              <a:gd name="connsiteX7" fmla="*/ 1296572 w 2257864"/>
              <a:gd name="connsiteY7" fmla="*/ 307145 h 2325859"/>
              <a:gd name="connsiteX8" fmla="*/ 1676400 w 2257864"/>
              <a:gd name="connsiteY8" fmla="*/ 433754 h 2325859"/>
              <a:gd name="connsiteX9" fmla="*/ 1788941 w 2257864"/>
              <a:gd name="connsiteY9" fmla="*/ 475957 h 2325859"/>
              <a:gd name="connsiteX10" fmla="*/ 1788941 w 2257864"/>
              <a:gd name="connsiteY10" fmla="*/ 588499 h 2325859"/>
              <a:gd name="connsiteX11" fmla="*/ 2196904 w 2257864"/>
              <a:gd name="connsiteY11" fmla="*/ 518160 h 2325859"/>
              <a:gd name="connsiteX12" fmla="*/ 2154701 w 2257864"/>
              <a:gd name="connsiteY12" fmla="*/ 926123 h 2325859"/>
              <a:gd name="connsiteX13" fmla="*/ 1690467 w 2257864"/>
              <a:gd name="connsiteY13" fmla="*/ 1193410 h 2325859"/>
              <a:gd name="connsiteX14" fmla="*/ 1718603 w 2257864"/>
              <a:gd name="connsiteY14" fmla="*/ 1601373 h 2325859"/>
              <a:gd name="connsiteX15" fmla="*/ 1535723 w 2257864"/>
              <a:gd name="connsiteY15" fmla="*/ 1657643 h 2325859"/>
              <a:gd name="connsiteX16" fmla="*/ 1423181 w 2257864"/>
              <a:gd name="connsiteY16" fmla="*/ 1995268 h 2325859"/>
              <a:gd name="connsiteX17" fmla="*/ 1071489 w 2257864"/>
              <a:gd name="connsiteY17" fmla="*/ 2206283 h 2325859"/>
              <a:gd name="connsiteX18" fmla="*/ 944880 w 2257864"/>
              <a:gd name="connsiteY18" fmla="*/ 2248486 h 2325859"/>
              <a:gd name="connsiteX19" fmla="*/ 593187 w 2257864"/>
              <a:gd name="connsiteY19" fmla="*/ 2234419 h 2325859"/>
              <a:gd name="connsiteX20" fmla="*/ 339969 w 2257864"/>
              <a:gd name="connsiteY20" fmla="*/ 1699846 h 2325859"/>
              <a:gd name="connsiteX21" fmla="*/ 30480 w 2257864"/>
              <a:gd name="connsiteY21" fmla="*/ 968326 h 2325859"/>
              <a:gd name="connsiteX22" fmla="*/ 157089 w 2257864"/>
              <a:gd name="connsiteY22" fmla="*/ 518160 h 2325859"/>
              <a:gd name="connsiteX23" fmla="*/ 86750 w 2257864"/>
              <a:gd name="connsiteY23" fmla="*/ 124265 h 232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7864" h="2325859">
                <a:moveTo>
                  <a:pt x="86750" y="124265"/>
                </a:moveTo>
                <a:cubicBezTo>
                  <a:pt x="112541" y="42204"/>
                  <a:pt x="246185" y="0"/>
                  <a:pt x="311834" y="25791"/>
                </a:cubicBezTo>
                <a:cubicBezTo>
                  <a:pt x="377483" y="51582"/>
                  <a:pt x="412652" y="250875"/>
                  <a:pt x="480646" y="279010"/>
                </a:cubicBezTo>
                <a:cubicBezTo>
                  <a:pt x="548640" y="307145"/>
                  <a:pt x="661182" y="159434"/>
                  <a:pt x="719797" y="194603"/>
                </a:cubicBezTo>
                <a:cubicBezTo>
                  <a:pt x="778412" y="229772"/>
                  <a:pt x="780757" y="429065"/>
                  <a:pt x="832338" y="490025"/>
                </a:cubicBezTo>
                <a:cubicBezTo>
                  <a:pt x="883920" y="550985"/>
                  <a:pt x="954258" y="536917"/>
                  <a:pt x="1029286" y="560363"/>
                </a:cubicBezTo>
                <a:cubicBezTo>
                  <a:pt x="1104314" y="583809"/>
                  <a:pt x="1237956" y="672905"/>
                  <a:pt x="1282504" y="630702"/>
                </a:cubicBezTo>
                <a:cubicBezTo>
                  <a:pt x="1327052" y="588499"/>
                  <a:pt x="1230923" y="339970"/>
                  <a:pt x="1296572" y="307145"/>
                </a:cubicBezTo>
                <a:cubicBezTo>
                  <a:pt x="1362221" y="274320"/>
                  <a:pt x="1594339" y="405619"/>
                  <a:pt x="1676400" y="433754"/>
                </a:cubicBezTo>
                <a:cubicBezTo>
                  <a:pt x="1758461" y="461889"/>
                  <a:pt x="1770184" y="450166"/>
                  <a:pt x="1788941" y="475957"/>
                </a:cubicBezTo>
                <a:cubicBezTo>
                  <a:pt x="1807698" y="501748"/>
                  <a:pt x="1720947" y="581465"/>
                  <a:pt x="1788941" y="588499"/>
                </a:cubicBezTo>
                <a:cubicBezTo>
                  <a:pt x="1856935" y="595533"/>
                  <a:pt x="2135944" y="461889"/>
                  <a:pt x="2196904" y="518160"/>
                </a:cubicBezTo>
                <a:cubicBezTo>
                  <a:pt x="2257864" y="574431"/>
                  <a:pt x="2239107" y="813581"/>
                  <a:pt x="2154701" y="926123"/>
                </a:cubicBezTo>
                <a:cubicBezTo>
                  <a:pt x="2070295" y="1038665"/>
                  <a:pt x="1763150" y="1080868"/>
                  <a:pt x="1690467" y="1193410"/>
                </a:cubicBezTo>
                <a:cubicBezTo>
                  <a:pt x="1617784" y="1305952"/>
                  <a:pt x="1744394" y="1524001"/>
                  <a:pt x="1718603" y="1601373"/>
                </a:cubicBezTo>
                <a:cubicBezTo>
                  <a:pt x="1692812" y="1678745"/>
                  <a:pt x="1584960" y="1591994"/>
                  <a:pt x="1535723" y="1657643"/>
                </a:cubicBezTo>
                <a:cubicBezTo>
                  <a:pt x="1486486" y="1723292"/>
                  <a:pt x="1500553" y="1903828"/>
                  <a:pt x="1423181" y="1995268"/>
                </a:cubicBezTo>
                <a:cubicBezTo>
                  <a:pt x="1345809" y="2086708"/>
                  <a:pt x="1151206" y="2164080"/>
                  <a:pt x="1071489" y="2206283"/>
                </a:cubicBezTo>
                <a:cubicBezTo>
                  <a:pt x="991772" y="2248486"/>
                  <a:pt x="1024597" y="2243797"/>
                  <a:pt x="944880" y="2248486"/>
                </a:cubicBezTo>
                <a:cubicBezTo>
                  <a:pt x="865163" y="2253175"/>
                  <a:pt x="694005" y="2325859"/>
                  <a:pt x="593187" y="2234419"/>
                </a:cubicBezTo>
                <a:cubicBezTo>
                  <a:pt x="492369" y="2142979"/>
                  <a:pt x="433754" y="1910862"/>
                  <a:pt x="339969" y="1699846"/>
                </a:cubicBezTo>
                <a:cubicBezTo>
                  <a:pt x="246184" y="1488830"/>
                  <a:pt x="60960" y="1165274"/>
                  <a:pt x="30480" y="968326"/>
                </a:cubicBezTo>
                <a:cubicBezTo>
                  <a:pt x="0" y="771378"/>
                  <a:pt x="147711" y="654148"/>
                  <a:pt x="157089" y="518160"/>
                </a:cubicBezTo>
                <a:cubicBezTo>
                  <a:pt x="166467" y="382172"/>
                  <a:pt x="60959" y="206326"/>
                  <a:pt x="86750" y="12426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6588224" y="4653136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Zimbabwe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23928" y="3140968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Zambie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516216" y="3717032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Mosambik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907704" y="4869160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Namibie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763688" y="4077072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Angola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72200" y="5517232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Botswana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3528" y="5733256"/>
            <a:ext cx="3923928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Jihoafrická republika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5" name="Přímá spojovací šipka 14"/>
          <p:cNvCxnSpPr>
            <a:stCxn id="7" idx="1"/>
          </p:cNvCxnSpPr>
          <p:nvPr/>
        </p:nvCxnSpPr>
        <p:spPr>
          <a:xfrm flipH="1">
            <a:off x="6228184" y="3969060"/>
            <a:ext cx="288032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5" idx="1"/>
          </p:cNvCxnSpPr>
          <p:nvPr/>
        </p:nvCxnSpPr>
        <p:spPr>
          <a:xfrm flipH="1">
            <a:off x="5652120" y="4905164"/>
            <a:ext cx="936104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0" idx="1"/>
          </p:cNvCxnSpPr>
          <p:nvPr/>
        </p:nvCxnSpPr>
        <p:spPr>
          <a:xfrm flipH="1" flipV="1">
            <a:off x="5220072" y="5589240"/>
            <a:ext cx="1152128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6" idx="2"/>
          </p:cNvCxnSpPr>
          <p:nvPr/>
        </p:nvCxnSpPr>
        <p:spPr>
          <a:xfrm>
            <a:off x="4968044" y="3645024"/>
            <a:ext cx="39604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9" idx="3"/>
          </p:cNvCxnSpPr>
          <p:nvPr/>
        </p:nvCxnSpPr>
        <p:spPr>
          <a:xfrm>
            <a:off x="3851920" y="4329100"/>
            <a:ext cx="936104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8" idx="3"/>
          </p:cNvCxnSpPr>
          <p:nvPr/>
        </p:nvCxnSpPr>
        <p:spPr>
          <a:xfrm>
            <a:off x="3995936" y="5121188"/>
            <a:ext cx="64807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1" idx="3"/>
          </p:cNvCxnSpPr>
          <p:nvPr/>
        </p:nvCxnSpPr>
        <p:spPr>
          <a:xfrm>
            <a:off x="4247456" y="5985284"/>
            <a:ext cx="104462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commons.wikimedia.org/wiki/File:Flag_of_Angola.svg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51520" y="105273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commons.wikimedia.org/wiki/File:Luanda_from_Fortaleza_Feb_2006.jpg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1520" y="20608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commons.wikimedia.org/wiki/File:Flag_of_Mozambique.svg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51520" y="292494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commons.wikimedia.org/wiki/File:Maputo.jpg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1520" y="37890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commons.wikimedia.org/wiki/File:Flag_of_Namibia.svg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51520" y="465313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commons.wikimedia.org/wiki/File:NamibNaukluftParkDunes.JPG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51520" y="566124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2013-11-16].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commons.wikimedia.org/wiki/File:FishriverCanyon01.jpeg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251520"/>
            <a:ext cx="6069007" cy="8568952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 rot="20222845">
            <a:off x="4638227" y="6153869"/>
            <a:ext cx="262880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Indický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71800" y="2996952"/>
            <a:ext cx="370892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Viktoriiny vodopády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44208" y="3573016"/>
            <a:ext cx="180121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Zambezi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 rot="3195453">
            <a:off x="609074" y="4813217"/>
            <a:ext cx="316835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56176" y="4437112"/>
            <a:ext cx="1872208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 Kalahari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979712" y="3933056"/>
            <a:ext cx="244827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Poušť </a:t>
            </a:r>
            <a:r>
              <a:rPr lang="cs-CZ" sz="2800" dirty="0" err="1" smtClean="0">
                <a:latin typeface="Comic Sans MS" pitchFamily="66" charset="0"/>
              </a:rPr>
              <a:t>Namib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940152" y="5085184"/>
            <a:ext cx="208823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Dračí hory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4644008" y="3573016"/>
            <a:ext cx="28803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1"/>
          </p:cNvCxnSpPr>
          <p:nvPr/>
        </p:nvCxnSpPr>
        <p:spPr>
          <a:xfrm flipH="1">
            <a:off x="5436096" y="3825044"/>
            <a:ext cx="1008112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8" idx="2"/>
          </p:cNvCxnSpPr>
          <p:nvPr/>
        </p:nvCxnSpPr>
        <p:spPr>
          <a:xfrm>
            <a:off x="3203848" y="4437112"/>
            <a:ext cx="792088" cy="86409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9" idx="1"/>
          </p:cNvCxnSpPr>
          <p:nvPr/>
        </p:nvCxnSpPr>
        <p:spPr>
          <a:xfrm flipH="1">
            <a:off x="5076056" y="5337212"/>
            <a:ext cx="864096" cy="61206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1"/>
          </p:cNvCxnSpPr>
          <p:nvPr/>
        </p:nvCxnSpPr>
        <p:spPr>
          <a:xfrm flipH="1">
            <a:off x="4499992" y="4689140"/>
            <a:ext cx="1656184" cy="68407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260648"/>
            <a:ext cx="676875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jižní Afriky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2780928"/>
            <a:ext cx="79928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Leží v jižní Africe jižně od 10 jižní rovnoběžky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3645024"/>
            <a:ext cx="79928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Povrch tvoří vysočiny, náhorní plošiny, Dračí hory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4581128"/>
            <a:ext cx="79208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Podnebí tropické a subtropické, suché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1196752"/>
            <a:ext cx="871296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Jihoafrická republika (JAR) – nejvýznamnější stát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Angola, Namibie, Zambie, Zimbabwe, Mosambik, Botswana, Svazijsko, Lesotho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5805264"/>
            <a:ext cx="784887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Výskyt pouští – Kalahari, </a:t>
            </a:r>
            <a:r>
              <a:rPr lang="cs-CZ" sz="2400" dirty="0" err="1" smtClean="0">
                <a:latin typeface="Comic Sans MS" pitchFamily="66" charset="0"/>
              </a:rPr>
              <a:t>Namib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332656"/>
            <a:ext cx="806489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Hospodářství států jižní Afriky (mimo JAR):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1484784"/>
            <a:ext cx="58326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Podprůměrné, možnost růstu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83568" y="3717032"/>
            <a:ext cx="58326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Primitivní zemědělská výroba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3568" y="2564904"/>
            <a:ext cx="58326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Těžba a vývoz nerostných surovin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83568" y="4869160"/>
            <a:ext cx="597666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Rozvoj cestovního ruchu – národní parky, ochrana přírody, safari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188640"/>
            <a:ext cx="7560840" cy="14127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Nerostné bohatství – velké: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Měděný pás – černé uhlí, barevné a drahé kovy, diamanty, nově ropa a zemní plyn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1844824"/>
            <a:ext cx="75608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 smtClean="0">
                <a:latin typeface="Comic Sans MS" pitchFamily="66" charset="0"/>
              </a:rPr>
              <a:t>Průmysl:</a:t>
            </a:r>
            <a:r>
              <a:rPr lang="cs-CZ" sz="2800" dirty="0" smtClean="0">
                <a:latin typeface="Comic Sans MS" pitchFamily="66" charset="0"/>
              </a:rPr>
              <a:t> těžební (vývoz), textilní, 	      	      potravinářský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55576" y="2924944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r>
              <a:rPr lang="cs-CZ" sz="2800" b="1" dirty="0" smtClean="0">
                <a:latin typeface="Comic Sans MS" pitchFamily="66" charset="0"/>
              </a:rPr>
              <a:t>Zemědělství: </a:t>
            </a:r>
            <a:r>
              <a:rPr lang="cs-CZ" sz="2800" dirty="0" smtClean="0">
                <a:latin typeface="Comic Sans MS" pitchFamily="66" charset="0"/>
              </a:rPr>
              <a:t>primitivní, samozásobitelské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5576" y="4005064"/>
            <a:ext cx="748883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Plodiny: kukuřice, tropické a subtropické ovoce, víno, cukrová třtina, tabák, bavlník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55576" y="5517232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Chov skotu, rybolov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260648"/>
            <a:ext cx="7776864" cy="201622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JIHOAFRICKÁ REPUBLIKA - JAR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076056" y="2852936"/>
            <a:ext cx="374441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Pretoria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211960" y="5733256"/>
            <a:ext cx="468052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největší město Johannesburg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148064" y="4077072"/>
            <a:ext cx="367240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Významný přístav Kapské město</a:t>
            </a:r>
          </a:p>
        </p:txBody>
      </p:sp>
      <p:pic>
        <p:nvPicPr>
          <p:cNvPr id="6" name="Picture 2" descr="File:Flag of South Af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4323181" cy="288032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11560" y="566124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404664"/>
            <a:ext cx="691276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Hospodářsky </a:t>
            </a:r>
            <a:r>
              <a:rPr lang="cs-CZ" sz="2400" b="1" dirty="0" smtClean="0">
                <a:latin typeface="Comic Sans MS" pitchFamily="66" charset="0"/>
              </a:rPr>
              <a:t>nejvyspělejší stát Afriky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 patří mezi vysoce rozvinuté státy světa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043608" y="1700808"/>
            <a:ext cx="698477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Obrovské nerostné bohatství – </a:t>
            </a:r>
            <a:r>
              <a:rPr lang="cs-CZ" sz="2400" b="1" dirty="0" smtClean="0">
                <a:latin typeface="Comic Sans MS" pitchFamily="66" charset="0"/>
              </a:rPr>
              <a:t>Měděný pás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Černé uhlí, železná ruda a barevné kovy,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zlato, platina a diamanty (nejvíce na světě)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043608" y="3573016"/>
            <a:ext cx="69847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Průmysl</a:t>
            </a:r>
            <a:r>
              <a:rPr lang="cs-CZ" sz="2400" dirty="0" smtClean="0">
                <a:latin typeface="Comic Sans MS" pitchFamily="66" charset="0"/>
              </a:rPr>
              <a:t>: rozvinuty všechny obory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Hutní, strojírenský, chemický, potravinářský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187624" y="4797152"/>
            <a:ext cx="6840760" cy="15567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Zemědělství: </a:t>
            </a:r>
            <a:r>
              <a:rPr lang="cs-CZ" sz="2400" dirty="0" smtClean="0">
                <a:latin typeface="Comic Sans MS" pitchFamily="66" charset="0"/>
              </a:rPr>
              <a:t>mechanizace, vysoké výnosy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Obiloviny, bavlník, tabák, subtropické ovoce, víno</a:t>
            </a:r>
            <a:r>
              <a:rPr lang="cs-CZ" sz="2400" smtClean="0">
                <a:latin typeface="Comic Sans MS" pitchFamily="66" charset="0"/>
              </a:rPr>
              <a:t>, cukrová </a:t>
            </a:r>
            <a:r>
              <a:rPr lang="cs-CZ" sz="2400" dirty="0" smtClean="0">
                <a:latin typeface="Comic Sans MS" pitchFamily="66" charset="0"/>
              </a:rPr>
              <a:t>třtina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Chov skotu, drůbeže, rybolov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1284</Words>
  <Application>Microsoft Office PowerPoint</Application>
  <PresentationFormat>Předvádění na obrazovce (4:3)</PresentationFormat>
  <Paragraphs>235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28</cp:revision>
  <dcterms:created xsi:type="dcterms:W3CDTF">2013-11-10T17:21:41Z</dcterms:created>
  <dcterms:modified xsi:type="dcterms:W3CDTF">2014-01-01T16:25:48Z</dcterms:modified>
</cp:coreProperties>
</file>