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78" r:id="rId3"/>
    <p:sldId id="257" r:id="rId4"/>
    <p:sldId id="258" r:id="rId5"/>
    <p:sldId id="259" r:id="rId6"/>
    <p:sldId id="261" r:id="rId7"/>
    <p:sldId id="263" r:id="rId8"/>
    <p:sldId id="262" r:id="rId9"/>
    <p:sldId id="264" r:id="rId10"/>
    <p:sldId id="265" r:id="rId11"/>
    <p:sldId id="270" r:id="rId12"/>
    <p:sldId id="267" r:id="rId13"/>
    <p:sldId id="268" r:id="rId14"/>
    <p:sldId id="275" r:id="rId15"/>
    <p:sldId id="274" r:id="rId16"/>
    <p:sldId id="276" r:id="rId17"/>
    <p:sldId id="272" r:id="rId18"/>
    <p:sldId id="269" r:id="rId19"/>
    <p:sldId id="271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0C683-D2F8-41FB-A9E3-B314B1D82DD8}" type="datetimeFigureOut">
              <a:rPr lang="cs-CZ" smtClean="0"/>
              <a:pPr/>
              <a:t>16.3.2014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60623-918D-4B43-8626-E8CA85EED55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8F2C-0EFB-4658-AF36-093D096D08CD}" type="datetimeFigureOut">
              <a:rPr lang="cs-CZ" smtClean="0"/>
              <a:pPr/>
              <a:t>16.3.2014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61B1-AE60-4DD9-9150-39D008B3E0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8F2C-0EFB-4658-AF36-093D096D08CD}" type="datetimeFigureOut">
              <a:rPr lang="cs-CZ" smtClean="0"/>
              <a:pPr/>
              <a:t>16.3.2014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61B1-AE60-4DD9-9150-39D008B3E0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8F2C-0EFB-4658-AF36-093D096D08CD}" type="datetimeFigureOut">
              <a:rPr lang="cs-CZ" smtClean="0"/>
              <a:pPr/>
              <a:t>16.3.2014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61B1-AE60-4DD9-9150-39D008B3E0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8F2C-0EFB-4658-AF36-093D096D08CD}" type="datetimeFigureOut">
              <a:rPr lang="cs-CZ" smtClean="0"/>
              <a:pPr/>
              <a:t>16.3.2014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61B1-AE60-4DD9-9150-39D008B3E0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8F2C-0EFB-4658-AF36-093D096D08CD}" type="datetimeFigureOut">
              <a:rPr lang="cs-CZ" smtClean="0"/>
              <a:pPr/>
              <a:t>16.3.2014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61B1-AE60-4DD9-9150-39D008B3E0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8F2C-0EFB-4658-AF36-093D096D08CD}" type="datetimeFigureOut">
              <a:rPr lang="cs-CZ" smtClean="0"/>
              <a:pPr/>
              <a:t>16.3.2014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61B1-AE60-4DD9-9150-39D008B3E0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8F2C-0EFB-4658-AF36-093D096D08CD}" type="datetimeFigureOut">
              <a:rPr lang="cs-CZ" smtClean="0"/>
              <a:pPr/>
              <a:t>16.3.2014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61B1-AE60-4DD9-9150-39D008B3E0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8F2C-0EFB-4658-AF36-093D096D08CD}" type="datetimeFigureOut">
              <a:rPr lang="cs-CZ" smtClean="0"/>
              <a:pPr/>
              <a:t>16.3.2014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61B1-AE60-4DD9-9150-39D008B3E0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8F2C-0EFB-4658-AF36-093D096D08CD}" type="datetimeFigureOut">
              <a:rPr lang="cs-CZ" smtClean="0"/>
              <a:pPr/>
              <a:t>16.3.2014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61B1-AE60-4DD9-9150-39D008B3E0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8F2C-0EFB-4658-AF36-093D096D08CD}" type="datetimeFigureOut">
              <a:rPr lang="cs-CZ" smtClean="0"/>
              <a:pPr/>
              <a:t>16.3.2014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61B1-AE60-4DD9-9150-39D008B3E0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8F2C-0EFB-4658-AF36-093D096D08CD}" type="datetimeFigureOut">
              <a:rPr lang="cs-CZ" smtClean="0"/>
              <a:pPr/>
              <a:t>16.3.2014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61B1-AE60-4DD9-9150-39D008B3E0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E8F2C-0EFB-4658-AF36-093D096D08CD}" type="datetimeFigureOut">
              <a:rPr lang="cs-CZ" smtClean="0"/>
              <a:pPr/>
              <a:t>16.3.2014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661B1-AE60-4DD9-9150-39D008B3E00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0/01/Teonate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d/d7/Ciudad.de.Mexico.City.Distrito.Federal.DF.Paseo.Reforma.Skyline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9/9d/Santa_feconj_Mexico_City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9/98/Mexico_City_Zocalo_Cathedral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upload.wikimedia.org/wikipedia/commons/b/b2/Palacio_de_Bellas_Artes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upload.wikimedia.org/wikipedia/commons/5/5a/Monterrey_nightview.pn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7/74/Acapulco,guerrero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5/54/Imagebysafa2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PC9\AppData\Local\Microsoft\Windows\Temporary Internet Files\Content.IE5\75HF3VL2\MP90044221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105775" cy="5372100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5508104" y="188640"/>
            <a:ext cx="3384376" cy="16561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Pyramida na poloostrově </a:t>
            </a:r>
            <a:r>
              <a:rPr lang="cs-CZ" sz="2800" dirty="0" err="1" smtClean="0">
                <a:latin typeface="Comic Sans MS" pitchFamily="66" charset="0"/>
              </a:rPr>
              <a:t>Yucatán</a:t>
            </a:r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le:Teonat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7620000" cy="5657851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508104" y="188640"/>
            <a:ext cx="3384376" cy="16561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Pyramida boha Slunce v </a:t>
            </a:r>
            <a:r>
              <a:rPr lang="cs-CZ" sz="2800" dirty="0" err="1" smtClean="0">
                <a:latin typeface="Comic Sans MS" pitchFamily="66" charset="0"/>
              </a:rPr>
              <a:t>Teotihuacán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83568" y="6309320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aoblený obdélník 23"/>
          <p:cNvSpPr/>
          <p:nvPr/>
        </p:nvSpPr>
        <p:spPr>
          <a:xfrm>
            <a:off x="5220072" y="4365104"/>
            <a:ext cx="352839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Dopravní prostředky, elektronika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251520" y="2492896"/>
            <a:ext cx="345638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Nerostné bohatství: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28" name="Zaoblený obdélník 27"/>
          <p:cNvSpPr/>
          <p:nvPr/>
        </p:nvSpPr>
        <p:spPr>
          <a:xfrm>
            <a:off x="3923928" y="1988840"/>
            <a:ext cx="5220072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  ropa a zemní plyn – Mexický záliv barevné  kovy  - stříbro (nejvíce)</a:t>
            </a:r>
          </a:p>
          <a:p>
            <a:pPr algn="ctr"/>
            <a:r>
              <a:rPr lang="cs-CZ" sz="2400" dirty="0">
                <a:latin typeface="Comic Sans MS" pitchFamily="66" charset="0"/>
              </a:rPr>
              <a:t>z</a:t>
            </a:r>
            <a:r>
              <a:rPr lang="cs-CZ" sz="2400" dirty="0" smtClean="0">
                <a:latin typeface="Comic Sans MS" pitchFamily="66" charset="0"/>
              </a:rPr>
              <a:t>inek, měď, uhlí, soli</a:t>
            </a:r>
          </a:p>
        </p:txBody>
      </p:sp>
      <p:sp>
        <p:nvSpPr>
          <p:cNvPr id="30" name="Zaoblený obdélník 29"/>
          <p:cNvSpPr/>
          <p:nvPr/>
        </p:nvSpPr>
        <p:spPr>
          <a:xfrm>
            <a:off x="2771800" y="4509120"/>
            <a:ext cx="208823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strojírenský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31" name="Zaoblený obdélník 30"/>
          <p:cNvSpPr/>
          <p:nvPr/>
        </p:nvSpPr>
        <p:spPr>
          <a:xfrm>
            <a:off x="5220072" y="3645024"/>
            <a:ext cx="3744416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Ropa, zemní plyn, stříbro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2699792" y="5229200"/>
            <a:ext cx="2160240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chemický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5148064" y="5229200"/>
            <a:ext cx="352839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Zpracování ropy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2627784" y="5949280"/>
            <a:ext cx="2304256" cy="4956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potravinářský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5148064" y="5949280"/>
            <a:ext cx="3600400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Kukuřice, ovoce, sója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827584" y="260648"/>
            <a:ext cx="7200800" cy="14401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latin typeface="Comic Sans MS" pitchFamily="66" charset="0"/>
              </a:rPr>
              <a:t>Hospodářství: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Nejvyspělejší stát střední Ameriky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Obrovské rozdíly, hospodářská závislost na USA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27" name="Zaoblený obdélník 26"/>
          <p:cNvSpPr/>
          <p:nvPr/>
        </p:nvSpPr>
        <p:spPr>
          <a:xfrm>
            <a:off x="395536" y="3717032"/>
            <a:ext cx="194421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Průmysl: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32" name="Zaoblený obdélník 31"/>
          <p:cNvSpPr/>
          <p:nvPr/>
        </p:nvSpPr>
        <p:spPr>
          <a:xfrm>
            <a:off x="2771800" y="3717032"/>
            <a:ext cx="208823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těžební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30" grpId="0" animBg="1"/>
      <p:bldP spid="31" grpId="0" animBg="1"/>
      <p:bldP spid="19" grpId="0" animBg="1"/>
      <p:bldP spid="22" grpId="0" animBg="1"/>
      <p:bldP spid="15" grpId="0" animBg="1"/>
      <p:bldP spid="20" grpId="0" animBg="1"/>
      <p:bldP spid="23" grpId="0" animBg="1"/>
      <p:bldP spid="27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539552" y="3789040"/>
            <a:ext cx="820891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Živočišná výroba – chov skotu, vepřů, rybolov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2843808" y="404664"/>
            <a:ext cx="3816424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Zemědělství: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67544" y="1844824"/>
            <a:ext cx="8316416" cy="16561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latin typeface="Comic Sans MS" pitchFamily="66" charset="0"/>
              </a:rPr>
              <a:t>Rostlinná  výroba </a:t>
            </a:r>
          </a:p>
          <a:p>
            <a:r>
              <a:rPr lang="cs-CZ" sz="2400" dirty="0" smtClean="0">
                <a:latin typeface="Comic Sans MS" pitchFamily="66" charset="0"/>
              </a:rPr>
              <a:t>	-  málo orné půdy (většina ve vyšších plošinách)</a:t>
            </a:r>
          </a:p>
          <a:p>
            <a:r>
              <a:rPr lang="cs-CZ" sz="2400" dirty="0">
                <a:latin typeface="Comic Sans MS" pitchFamily="66" charset="0"/>
              </a:rPr>
              <a:t>	</a:t>
            </a:r>
            <a:r>
              <a:rPr lang="cs-CZ" sz="2400" dirty="0" smtClean="0">
                <a:latin typeface="Comic Sans MS" pitchFamily="66" charset="0"/>
              </a:rPr>
              <a:t>- kukuřice, sója, luštěniny, banány, papriky, koření</a:t>
            </a:r>
          </a:p>
          <a:p>
            <a:r>
              <a:rPr lang="cs-CZ" sz="2400" dirty="0">
                <a:latin typeface="Comic Sans MS" pitchFamily="66" charset="0"/>
              </a:rPr>
              <a:t>	</a:t>
            </a:r>
            <a:r>
              <a:rPr lang="cs-CZ" sz="2400" dirty="0" smtClean="0">
                <a:latin typeface="Comic Sans MS" pitchFamily="66" charset="0"/>
              </a:rPr>
              <a:t>- na vývoz cukrová třtina, citrusy, káva, bavlník</a:t>
            </a:r>
          </a:p>
        </p:txBody>
      </p:sp>
      <p:sp>
        <p:nvSpPr>
          <p:cNvPr id="27" name="Zaoblený obdélník 26"/>
          <p:cNvSpPr/>
          <p:nvPr/>
        </p:nvSpPr>
        <p:spPr>
          <a:xfrm>
            <a:off x="611560" y="5229200"/>
            <a:ext cx="8064896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Těžba dřeva v tropických lesích (drahé a vonné dřevo)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le:Ciudad.de.Mexico.City.Distrito.Federal.DF.Paseo.Reforma.Skyl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7620000" cy="5076826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1691680" y="0"/>
            <a:ext cx="7452320" cy="14847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latin typeface="Comic Sans MS" pitchFamily="66" charset="0"/>
              </a:rPr>
              <a:t>Ciudad</a:t>
            </a:r>
            <a:r>
              <a:rPr lang="cs-CZ" sz="2800" dirty="0" smtClean="0">
                <a:latin typeface="Comic Sans MS" pitchFamily="66" charset="0"/>
              </a:rPr>
              <a:t> de </a:t>
            </a:r>
            <a:r>
              <a:rPr lang="cs-CZ" sz="2800" dirty="0" err="1" smtClean="0">
                <a:latin typeface="Comic Sans MS" pitchFamily="66" charset="0"/>
              </a:rPr>
              <a:t>México</a:t>
            </a:r>
            <a:endParaRPr lang="cs-CZ" sz="2800" dirty="0" smtClean="0">
              <a:latin typeface="Comic Sans MS" pitchFamily="66" charset="0"/>
            </a:endParaRPr>
          </a:p>
          <a:p>
            <a:pPr algn="ctr"/>
            <a:r>
              <a:rPr lang="cs-CZ" sz="2800" dirty="0" smtClean="0">
                <a:latin typeface="Comic Sans MS" pitchFamily="66" charset="0"/>
              </a:rPr>
              <a:t>(jedno z největších světových velkoměst)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309320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2]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le:Santa feconj Mexico Cit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7620000" cy="5086350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7596336" y="6309320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3]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le:Mexico City Zocalo Cathedr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84984"/>
            <a:ext cx="4248472" cy="3185025"/>
          </a:xfrm>
          <a:prstGeom prst="rect">
            <a:avLst/>
          </a:prstGeom>
          <a:noFill/>
        </p:spPr>
      </p:pic>
      <p:pic>
        <p:nvPicPr>
          <p:cNvPr id="30724" name="Picture 4" descr="File:Palacio de Bellas Art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4664"/>
            <a:ext cx="4176464" cy="331790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4644008" y="6021288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4]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884368" y="3789040"/>
            <a:ext cx="85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[obr. 5]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Monterrey nightview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7620000" cy="5086350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148064" y="188640"/>
            <a:ext cx="3744416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Město </a:t>
            </a:r>
            <a:r>
              <a:rPr lang="cs-CZ" sz="2800" dirty="0" err="1" smtClean="0">
                <a:latin typeface="Comic Sans MS" pitchFamily="66" charset="0"/>
              </a:rPr>
              <a:t>Monetrrey</a:t>
            </a:r>
            <a:endParaRPr lang="cs-CZ" sz="2800" dirty="0" smtClean="0">
              <a:latin typeface="Comic Sans MS" pitchFamily="66" charset="0"/>
            </a:endParaRPr>
          </a:p>
          <a:p>
            <a:pPr algn="ctr"/>
            <a:r>
              <a:rPr lang="cs-CZ" sz="2800" dirty="0" smtClean="0">
                <a:latin typeface="Comic Sans MS" pitchFamily="66" charset="0"/>
              </a:rPr>
              <a:t>3 mil. (obyvatel)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028384" y="6021288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6]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ile:Acapulco,guerrer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7620000" cy="5715000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5148064" y="0"/>
            <a:ext cx="3744416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Nejznámější letovisko </a:t>
            </a:r>
            <a:r>
              <a:rPr lang="cs-CZ" sz="2800" dirty="0" err="1" smtClean="0">
                <a:latin typeface="Comic Sans MS" pitchFamily="66" charset="0"/>
              </a:rPr>
              <a:t>Acapulco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100392" y="6309320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7]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Imagebysafa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7620000" cy="5076826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148064" y="188640"/>
            <a:ext cx="3744416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Pláže v </a:t>
            </a:r>
            <a:r>
              <a:rPr lang="cs-CZ" sz="2800" dirty="0" err="1" smtClean="0">
                <a:latin typeface="Comic Sans MS" pitchFamily="66" charset="0"/>
              </a:rPr>
              <a:t>Cancúnu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956376" y="6165304"/>
            <a:ext cx="85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[obr. 8]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Eva Hájková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Regiony světa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Mexiko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VY_32_INOVACE_40.13.HAJ.ZE.7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4. 1. 2014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2379077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SVATOŇOVÁ, H.; KOLEJKA, J.: Zeměpis – Amerika, Afrika, 1. díl pro 7. ročník ZŠ nebo sekundy víceletých gymnázií. Brno: Nová škola, s.r.o. 2012. 96 s. IBSN 978-80-7289-383-6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DVOŘÁK, J.: Zeměpis 7 – učebnice pro základní školy a víceletá gymnázia. Plzeň: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Fraus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2005. 128 s. ISBN 80-7238-304-3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Školní atlas světa – pro základní školy a víceletá gymnázia. Praha: Kartografie 2008. 175 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Nečíslovaný 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8864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smtClean="0">
                <a:latin typeface="Courier New" pitchFamily="49" charset="0"/>
                <a:cs typeface="Courier New" pitchFamily="49" charset="0"/>
              </a:rPr>
              <a:t>Strana 4, 6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Mapa Ameriky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Školní atlas světa – pro základní školy a víceletá gymnázia. Praha: Kartografie 2008. 175 s.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155679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11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2014-01-04].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WWW:&lt;http://commons.wikimedia.org/wiki/File:Teonate.JPG?uselang=cs&gt;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2636912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14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2014-01-04].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WWW:&lt;http://commons.wikimedia.org/wiki/File:Ciudad.de.Mexico.City.Distrito.Federal.DF.Paseo.Reforma.Skyline.jpg?uselang=cs&gt;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386104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15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[obr.3]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2014-01-04].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WWW:&lt;http://commons.wikimedia.org/wiki/File:Santa_feconj_Mexico_City.jpg?uselang=cs&gt;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9512" y="522920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16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[obr.4]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2014-01-04].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WWW:&lt;http://commons.wikimedia.org/wiki/File:Mexico_City_Zocalo_Cathedral.jpg?uselang=cs&gt;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51520" y="148478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17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[obr.6]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2014-01-04].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WWW:&lt;http://commons.wikimedia.org/wiki/File:Monterrey_nightview.png&gt;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2492896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18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[obr.7]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2014-01-04].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WWW:&lt;http://commons.wikimedia.org/wiki/File:Acapulco,guerrero.jpg&gt;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31032" y="371703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19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[obr.8]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2014-01-04].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WWW:&lt;http://commons.wikimedia.org/wiki/File:Imagebysafa2.jpg&gt;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31032" y="18864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16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[obr.5]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2014-01-04].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WWW:&lt;http://commons.wikimedia.org/wiki/File:Palacio_de_Bellas_Artes.jpg?uselang=cs&gt;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35696" y="548680"/>
            <a:ext cx="5616624" cy="1296144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>
                <a:solidFill>
                  <a:schemeClr val="bg1"/>
                </a:solidFill>
                <a:latin typeface="Comic Sans MS" pitchFamily="66" charset="0"/>
              </a:rPr>
              <a:t>MEXIKO</a:t>
            </a:r>
            <a:endParaRPr lang="cs-CZ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24944"/>
            <a:ext cx="5472608" cy="313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9\Desktop\DUMY 2\mapy Amerika\SA - politická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-1736378"/>
            <a:ext cx="6244169" cy="8594378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1331640" y="0"/>
            <a:ext cx="6264696" cy="980728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latin typeface="Comic Sans MS" pitchFamily="66" charset="0"/>
              </a:rPr>
              <a:t>Poloha  Mexika</a:t>
            </a:r>
            <a:endParaRPr lang="cs-CZ" sz="36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 rot="5183642">
            <a:off x="870123" y="3125113"/>
            <a:ext cx="2520280" cy="72008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Tichý oceán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 rot="4903752">
            <a:off x="5649879" y="2600969"/>
            <a:ext cx="3024336" cy="72008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Atlantský oceán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635896" y="2708920"/>
            <a:ext cx="1584176" cy="72008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USA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623720" y="4869160"/>
            <a:ext cx="2520280" cy="72008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Mexický záliv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11560" y="5733256"/>
            <a:ext cx="4104456" cy="72008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Státy střední Ameriky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419872" y="1412776"/>
            <a:ext cx="1584176" cy="72008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Kanada</a:t>
            </a:r>
            <a:endParaRPr lang="cs-CZ" sz="2800" b="1" dirty="0">
              <a:latin typeface="Comic Sans MS" pitchFamily="66" charset="0"/>
            </a:endParaRPr>
          </a:p>
        </p:txBody>
      </p:sp>
      <p:cxnSp>
        <p:nvCxnSpPr>
          <p:cNvPr id="11" name="Přímá spojovací šipka 10"/>
          <p:cNvCxnSpPr/>
          <p:nvPr/>
        </p:nvCxnSpPr>
        <p:spPr>
          <a:xfrm flipV="1">
            <a:off x="4716016" y="5661248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7" idx="1"/>
          </p:cNvCxnSpPr>
          <p:nvPr/>
        </p:nvCxnSpPr>
        <p:spPr>
          <a:xfrm flipH="1" flipV="1">
            <a:off x="5220072" y="4437112"/>
            <a:ext cx="140364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4355976" y="2492896"/>
            <a:ext cx="2664296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100 mil.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83568" y="1556792"/>
            <a:ext cx="280831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Rozloha: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83568" y="2492896"/>
            <a:ext cx="280831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Počet obyvatel: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83568" y="3501008"/>
            <a:ext cx="280831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Úřední jazyk: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355976" y="1484784"/>
            <a:ext cx="259228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2 mil. km²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1907704" y="404664"/>
            <a:ext cx="496855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Základní údaje: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4355976" y="5301208"/>
            <a:ext cx="2952328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latin typeface="Comic Sans MS" pitchFamily="66" charset="0"/>
              </a:rPr>
              <a:t>Ciudad</a:t>
            </a:r>
            <a:r>
              <a:rPr lang="cs-CZ" sz="2400" dirty="0" smtClean="0">
                <a:latin typeface="Comic Sans MS" pitchFamily="66" charset="0"/>
              </a:rPr>
              <a:t> de </a:t>
            </a:r>
            <a:r>
              <a:rPr lang="cs-CZ" sz="2400" dirty="0" err="1" smtClean="0">
                <a:latin typeface="Comic Sans MS" pitchFamily="66" charset="0"/>
              </a:rPr>
              <a:t>México</a:t>
            </a:r>
            <a:endParaRPr lang="cs-CZ" sz="2400" dirty="0" smtClean="0">
              <a:latin typeface="Comic Sans MS" pitchFamily="66" charset="0"/>
            </a:endParaRPr>
          </a:p>
          <a:p>
            <a:pPr algn="ctr"/>
            <a:r>
              <a:rPr lang="cs-CZ" sz="2400" dirty="0" smtClean="0">
                <a:latin typeface="Comic Sans MS" pitchFamily="66" charset="0"/>
              </a:rPr>
              <a:t>(</a:t>
            </a:r>
            <a:r>
              <a:rPr lang="cs-CZ" sz="2400" dirty="0" err="1" smtClean="0">
                <a:latin typeface="Comic Sans MS" pitchFamily="66" charset="0"/>
              </a:rPr>
              <a:t>Mexico</a:t>
            </a:r>
            <a:r>
              <a:rPr lang="cs-CZ" sz="2400" dirty="0" smtClean="0">
                <a:latin typeface="Comic Sans MS" pitchFamily="66" charset="0"/>
              </a:rPr>
              <a:t> City)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683568" y="5661248"/>
            <a:ext cx="280831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Hlavní město: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4427984" y="3501008"/>
            <a:ext cx="259228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španělština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83568" y="4509120"/>
            <a:ext cx="280831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Státní zřízení: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4427984" y="4509120"/>
            <a:ext cx="259228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republika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7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9\Desktop\DUMY 2\mapy Amerika\SA - přírodní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-531440"/>
            <a:ext cx="5548361" cy="7820075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1259632" y="0"/>
            <a:ext cx="5544616" cy="11247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Přírodní poměry Mexika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707904" y="3933056"/>
            <a:ext cx="230425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Kordillery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5796136" y="5517232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Poloostrov </a:t>
            </a:r>
            <a:r>
              <a:rPr lang="cs-CZ" sz="2400" dirty="0" err="1" smtClean="0">
                <a:latin typeface="Comic Sans MS" pitchFamily="66" charset="0"/>
              </a:rPr>
              <a:t>Yucatán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300192" y="4653136"/>
            <a:ext cx="248478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Mexický záliv</a:t>
            </a:r>
            <a:endParaRPr lang="cs-CZ" sz="2400" dirty="0">
              <a:latin typeface="Comic Sans MS" pitchFamily="66" charset="0"/>
            </a:endParaRPr>
          </a:p>
        </p:txBody>
      </p:sp>
      <p:cxnSp>
        <p:nvCxnSpPr>
          <p:cNvPr id="17" name="Přímá spojovací šipka 16"/>
          <p:cNvCxnSpPr>
            <a:stCxn id="7" idx="1"/>
          </p:cNvCxnSpPr>
          <p:nvPr/>
        </p:nvCxnSpPr>
        <p:spPr>
          <a:xfrm flipH="1">
            <a:off x="5220072" y="4941168"/>
            <a:ext cx="1080120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5" idx="1"/>
          </p:cNvCxnSpPr>
          <p:nvPr/>
        </p:nvCxnSpPr>
        <p:spPr>
          <a:xfrm flipH="1" flipV="1">
            <a:off x="4932040" y="5589240"/>
            <a:ext cx="86409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Zaoblený obdélník 29"/>
          <p:cNvSpPr/>
          <p:nvPr/>
        </p:nvSpPr>
        <p:spPr>
          <a:xfrm>
            <a:off x="1547664" y="2852936"/>
            <a:ext cx="230425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Kalifornský poloostrov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31" name="Zaoblený obdélník 30"/>
          <p:cNvSpPr/>
          <p:nvPr/>
        </p:nvSpPr>
        <p:spPr>
          <a:xfrm>
            <a:off x="467544" y="5877272"/>
            <a:ext cx="324036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latin typeface="Comic Sans MS" pitchFamily="66" charset="0"/>
              </a:rPr>
              <a:t>Tehuantepecká</a:t>
            </a:r>
            <a:r>
              <a:rPr lang="cs-CZ" sz="2400" dirty="0" smtClean="0">
                <a:latin typeface="Comic Sans MS" pitchFamily="66" charset="0"/>
              </a:rPr>
              <a:t> šíje</a:t>
            </a:r>
            <a:endParaRPr lang="cs-CZ" sz="2400" dirty="0">
              <a:latin typeface="Comic Sans MS" pitchFamily="66" charset="0"/>
            </a:endParaRPr>
          </a:p>
        </p:txBody>
      </p:sp>
      <p:cxnSp>
        <p:nvCxnSpPr>
          <p:cNvPr id="33" name="Přímá spojovací šipka 32"/>
          <p:cNvCxnSpPr>
            <a:stCxn id="30" idx="2"/>
          </p:cNvCxnSpPr>
          <p:nvPr/>
        </p:nvCxnSpPr>
        <p:spPr>
          <a:xfrm>
            <a:off x="2699792" y="3789040"/>
            <a:ext cx="504056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>
            <a:stCxn id="4" idx="2"/>
          </p:cNvCxnSpPr>
          <p:nvPr/>
        </p:nvCxnSpPr>
        <p:spPr>
          <a:xfrm flipH="1">
            <a:off x="3851920" y="4581128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>
            <a:stCxn id="31" idx="3"/>
          </p:cNvCxnSpPr>
          <p:nvPr/>
        </p:nvCxnSpPr>
        <p:spPr>
          <a:xfrm flipV="1">
            <a:off x="3707904" y="5877272"/>
            <a:ext cx="864096" cy="324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179512" y="1844824"/>
            <a:ext cx="216024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Povrch: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555776" y="1268760"/>
            <a:ext cx="6336704" cy="19442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Kordillery – hory a náhorní plošiny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Nížiny jen při pobřeží Mexického zálivu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Geologicky nestabilní – častá zemětřesení a sopečná činnost (</a:t>
            </a:r>
            <a:r>
              <a:rPr lang="cs-CZ" sz="2400" dirty="0" err="1" smtClean="0">
                <a:latin typeface="Comic Sans MS" pitchFamily="66" charset="0"/>
              </a:rPr>
              <a:t>Popocatepetl</a:t>
            </a:r>
            <a:r>
              <a:rPr lang="cs-CZ" sz="2400" dirty="0" smtClean="0">
                <a:latin typeface="Comic Sans MS" pitchFamily="66" charset="0"/>
              </a:rPr>
              <a:t>)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79512" y="3645024"/>
            <a:ext cx="216024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Podnebí: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699792" y="3429000"/>
            <a:ext cx="6192688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Sever – subtropické teplé, suché,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Jih – tropické, vlhké v nížinách</a:t>
            </a:r>
          </a:p>
          <a:p>
            <a:pPr algn="ctr"/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(Většina lidí žije na náhorních plošinách)</a:t>
            </a:r>
            <a:endParaRPr lang="cs-CZ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251520" y="5517232"/>
            <a:ext cx="216024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Vegetace: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2843808" y="5013176"/>
            <a:ext cx="5976664" cy="14847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Sever polopouště – kaktusy, sukulenty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Nížiny na jihu – tropické lesy (kácení)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Ve vyšších plošinách – stepi, lesy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259632" y="0"/>
            <a:ext cx="5544616" cy="112474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Přírodní poměry Mexika</a:t>
            </a:r>
            <a:endParaRPr lang="cs-CZ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PC9\AppData\Local\Microsoft\Windows\Temporary Internet Files\Content.IE5\YFJ3L69A\MP90042799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608512" cy="2966729"/>
          </a:xfrm>
          <a:prstGeom prst="rect">
            <a:avLst/>
          </a:prstGeom>
          <a:noFill/>
        </p:spPr>
      </p:pic>
      <p:pic>
        <p:nvPicPr>
          <p:cNvPr id="7" name="Picture 2" descr="C:\Users\PC9\AppData\Local\Microsoft\Windows\Temporary Internet Files\Content.IE5\UL0L6C83\MP90042803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132856"/>
            <a:ext cx="4464496" cy="4464496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436096" y="476672"/>
            <a:ext cx="302433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Příroda Mexika:</a:t>
            </a:r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755576" y="332656"/>
            <a:ext cx="302433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Obyvatelstvo: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11560" y="1484784"/>
            <a:ext cx="7848872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Původní obyvatelstvo</a:t>
            </a:r>
            <a:r>
              <a:rPr lang="cs-CZ" sz="2800" dirty="0">
                <a:latin typeface="Comic Sans MS" pitchFamily="66" charset="0"/>
              </a:rPr>
              <a:t> </a:t>
            </a:r>
            <a:r>
              <a:rPr lang="cs-CZ" sz="2800" dirty="0" smtClean="0">
                <a:latin typeface="Comic Sans MS" pitchFamily="66" charset="0"/>
              </a:rPr>
              <a:t>– </a:t>
            </a:r>
            <a:r>
              <a:rPr lang="cs-CZ" sz="2800" dirty="0" err="1" smtClean="0">
                <a:latin typeface="Comic Sans MS" pitchFamily="66" charset="0"/>
              </a:rPr>
              <a:t>Mayové</a:t>
            </a:r>
            <a:r>
              <a:rPr lang="cs-CZ" sz="2800" dirty="0" smtClean="0">
                <a:latin typeface="Comic Sans MS" pitchFamily="66" charset="0"/>
              </a:rPr>
              <a:t>, Aztékové</a:t>
            </a:r>
          </a:p>
          <a:p>
            <a:pPr algn="ctr"/>
            <a:r>
              <a:rPr lang="cs-CZ" sz="2800" dirty="0" smtClean="0">
                <a:latin typeface="Comic Sans MS" pitchFamily="66" charset="0"/>
              </a:rPr>
              <a:t>Vyspělé kultury, zanechali kamenné pyramidy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11560" y="3068960"/>
            <a:ext cx="7848872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Poraženi v 16.století Španělskem, vybíjeni</a:t>
            </a:r>
          </a:p>
          <a:p>
            <a:pPr algn="ctr"/>
            <a:r>
              <a:rPr lang="cs-CZ" sz="2800" dirty="0" smtClean="0">
                <a:latin typeface="Comic Sans MS" pitchFamily="66" charset="0"/>
              </a:rPr>
              <a:t>Kolonizace, válka s USA, ztráta Kalifornie e Texasu, nezávislost v 19. století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11560" y="4797152"/>
            <a:ext cx="7848872" cy="18722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2800" dirty="0" smtClean="0">
              <a:latin typeface="Comic Sans MS" pitchFamily="66" charset="0"/>
            </a:endParaRPr>
          </a:p>
          <a:p>
            <a:r>
              <a:rPr lang="cs-CZ" sz="2800" dirty="0" smtClean="0">
                <a:latin typeface="Comic Sans MS" pitchFamily="66" charset="0"/>
              </a:rPr>
              <a:t>Dnes - demokratická republika</a:t>
            </a:r>
          </a:p>
          <a:p>
            <a:r>
              <a:rPr lang="cs-CZ" sz="2800" dirty="0">
                <a:latin typeface="Comic Sans MS" pitchFamily="66" charset="0"/>
              </a:rPr>
              <a:t>	</a:t>
            </a:r>
            <a:r>
              <a:rPr lang="cs-CZ" sz="2800" dirty="0" smtClean="0">
                <a:latin typeface="Comic Sans MS" pitchFamily="66" charset="0"/>
              </a:rPr>
              <a:t>- Indiáni tvoří 1/3 obyvatel</a:t>
            </a:r>
          </a:p>
          <a:p>
            <a:r>
              <a:rPr lang="cs-CZ" sz="2800" dirty="0">
                <a:latin typeface="Comic Sans MS" pitchFamily="66" charset="0"/>
              </a:rPr>
              <a:t>	</a:t>
            </a:r>
            <a:r>
              <a:rPr lang="cs-CZ" sz="2800" dirty="0" smtClean="0">
                <a:latin typeface="Comic Sans MS" pitchFamily="66" charset="0"/>
              </a:rPr>
              <a:t>- oficiální jazyk španělština</a:t>
            </a:r>
          </a:p>
          <a:p>
            <a:r>
              <a:rPr lang="cs-CZ" sz="2800" dirty="0">
                <a:latin typeface="Comic Sans MS" pitchFamily="66" charset="0"/>
              </a:rPr>
              <a:t>	</a:t>
            </a:r>
            <a:r>
              <a:rPr lang="cs-CZ" sz="2800" dirty="0" smtClean="0">
                <a:latin typeface="Comic Sans MS" pitchFamily="66" charset="0"/>
              </a:rPr>
              <a:t>- 20 mil. obyvatel žije v hlavním městě </a:t>
            </a:r>
          </a:p>
          <a:p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719</Words>
  <Application>Microsoft Office PowerPoint</Application>
  <PresentationFormat>Předvádění na obrazovce (4:3)</PresentationFormat>
  <Paragraphs>157</Paragraphs>
  <Slides>22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PC9</dc:creator>
  <cp:lastModifiedBy>PC9</cp:lastModifiedBy>
  <cp:revision>19</cp:revision>
  <dcterms:created xsi:type="dcterms:W3CDTF">2014-01-05T11:29:37Z</dcterms:created>
  <dcterms:modified xsi:type="dcterms:W3CDTF">2014-03-16T17:11:32Z</dcterms:modified>
</cp:coreProperties>
</file>