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3" r:id="rId11"/>
    <p:sldId id="263" r:id="rId12"/>
    <p:sldId id="268" r:id="rId13"/>
    <p:sldId id="280" r:id="rId14"/>
    <p:sldId id="282" r:id="rId15"/>
    <p:sldId id="283" r:id="rId16"/>
    <p:sldId id="264" r:id="rId17"/>
    <p:sldId id="278" r:id="rId18"/>
    <p:sldId id="271" r:id="rId19"/>
    <p:sldId id="265" r:id="rId20"/>
    <p:sldId id="272" r:id="rId21"/>
    <p:sldId id="266" r:id="rId22"/>
    <p:sldId id="274" r:id="rId23"/>
    <p:sldId id="276" r:id="rId24"/>
    <p:sldId id="277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89DF-062B-4378-8970-1AFAA372C1E6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4D54-B530-487E-8A62-A3551E12C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0B8C-D668-4027-BE9B-A40870848DF4}" type="datetimeFigureOut">
              <a:rPr lang="cs-CZ" smtClean="0"/>
              <a:pPr/>
              <a:t>19.4.2014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15BB-844A-423B-8625-C405C4E6C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e/e1/CAPE_CROZIER_1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e/e8/Antarctica_(7),_Laubeuf_Fjord,_Webb_Island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9/92/Meteorite_Recovery_Antarctica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e/e2/Portrett_av_Roald_Amunds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e/e0/Roald_Amundsen_cph.3b17878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c/c4/Flickr_-_Riksarkivet_(National_Archives_of_Norway)_-_Oppstar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d/df/Teltleir_med_sleder_hunder_og_annet_utstyr,_1911_(7675743094)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d/d6/Amundsen-Fra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d/df/Antarctica_(3),_Adelaide_Island,_Wormald_Ice_Piedmon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a/a2/Antarctica_(5),_Adelaide_Island,_Webb_Island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2/23/Booth_and_Mount_Scott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8406" cy="460851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956376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1196752"/>
            <a:ext cx="7704856" cy="172819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Střídá se polární den a polární noc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Polární den – slunce 24 hodin denně nezapadá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Polární noc – Slunce 24 hodin denně nevychází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404664"/>
            <a:ext cx="2880320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Délka dne a noci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3212976"/>
            <a:ext cx="237626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Rostlinstvo: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91880" y="3212976"/>
            <a:ext cx="4968552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Mechy, lišejníky, řasy, plísně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4221088"/>
            <a:ext cx="237626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Živočichové: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563888" y="4221088"/>
            <a:ext cx="5328592" cy="1584176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Tučňáci, tuleni, lachtani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V mořích ryby, velryby, plejtváci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Ptáci (40 druhů), hmyz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9\AppData\Local\Microsoft\Windows\Temporary Internet Files\Content.IE5\UL0L6C83\MP9004308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300614" cy="4608512"/>
          </a:xfrm>
          <a:prstGeom prst="rect">
            <a:avLst/>
          </a:prstGeom>
          <a:noFill/>
        </p:spPr>
      </p:pic>
      <p:pic>
        <p:nvPicPr>
          <p:cNvPr id="3" name="Picture 4" descr="C:\Users\PC9\AppData\Local\Microsoft\Windows\Temporary Internet Files\Content.IE5\75HF3VL2\MP9004317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248472" cy="6286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CAPE CROZIER 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968885" cy="597666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10039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C9\AppData\Local\Microsoft\Windows\Temporary Internet Files\Content.IE5\UL0L6C83\MP9003992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392488" cy="2927181"/>
          </a:xfrm>
          <a:prstGeom prst="rect">
            <a:avLst/>
          </a:prstGeom>
          <a:noFill/>
        </p:spPr>
      </p:pic>
      <p:pic>
        <p:nvPicPr>
          <p:cNvPr id="3" name="Picture 8" descr="C:\Users\PC9\AppData\Local\Microsoft\Windows\Temporary Internet Files\Content.IE5\2J6UQGLD\MP9004012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262396" cy="35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PC9\AppData\Local\Microsoft\Windows\Temporary Internet Files\Content.IE5\75HF3VL2\MP9004229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585" y="3480346"/>
            <a:ext cx="4470473" cy="2968674"/>
          </a:xfrm>
          <a:prstGeom prst="rect">
            <a:avLst/>
          </a:prstGeom>
          <a:noFill/>
        </p:spPr>
      </p:pic>
      <p:pic>
        <p:nvPicPr>
          <p:cNvPr id="38917" name="Picture 5" descr="C:\Users\PC9\AppData\Local\Microsoft\Windows\Temporary Internet Files\Content.IE5\UL0L6C83\MP900262827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205089" cy="283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404664"/>
            <a:ext cx="3888432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Ekologické problémy: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7544" y="1268760"/>
            <a:ext cx="7632848" cy="352839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latin typeface="Comic Sans MS" pitchFamily="66" charset="0"/>
              </a:rPr>
              <a:t>Ekosystém </a:t>
            </a:r>
            <a:r>
              <a:rPr lang="cs-CZ" sz="2400" b="1" dirty="0">
                <a:latin typeface="Comic Sans MS" pitchFamily="66" charset="0"/>
              </a:rPr>
              <a:t>A</a:t>
            </a:r>
            <a:r>
              <a:rPr lang="cs-CZ" sz="2400" b="1" dirty="0" smtClean="0">
                <a:latin typeface="Comic Sans MS" pitchFamily="66" charset="0"/>
              </a:rPr>
              <a:t>ntarktidy </a:t>
            </a:r>
          </a:p>
          <a:p>
            <a:r>
              <a:rPr lang="cs-CZ" sz="2400" b="1" dirty="0" smtClean="0">
                <a:latin typeface="Comic Sans MS" pitchFamily="66" charset="0"/>
              </a:rPr>
              <a:t>	je citlivý na změny v podnebí</a:t>
            </a:r>
          </a:p>
          <a:p>
            <a:r>
              <a:rPr lang="cs-CZ" sz="2400" b="1" dirty="0">
                <a:latin typeface="Comic Sans MS" pitchFamily="66" charset="0"/>
              </a:rPr>
              <a:t>	</a:t>
            </a:r>
            <a:r>
              <a:rPr lang="cs-CZ" sz="2400" b="1" dirty="0" smtClean="0">
                <a:latin typeface="Comic Sans MS" pitchFamily="66" charset="0"/>
              </a:rPr>
              <a:t>na zhoršení kvality a čistoty ovzduší</a:t>
            </a:r>
          </a:p>
          <a:p>
            <a:r>
              <a:rPr lang="cs-CZ" sz="2400" b="1" dirty="0" smtClean="0">
                <a:latin typeface="Comic Sans MS" pitchFamily="66" charset="0"/>
              </a:rPr>
              <a:t>	tedy na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globální oteplování</a:t>
            </a:r>
          </a:p>
          <a:p>
            <a:r>
              <a:rPr lang="cs-CZ" sz="2400" b="1" dirty="0" smtClean="0">
                <a:latin typeface="Comic Sans MS" pitchFamily="66" charset="0"/>
              </a:rPr>
              <a:t>To vede k zvýšenému </a:t>
            </a:r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tání ledovců</a:t>
            </a:r>
          </a:p>
          <a:p>
            <a:r>
              <a:rPr lang="cs-CZ" sz="2400" b="1" dirty="0" smtClean="0">
                <a:latin typeface="Comic Sans MS" pitchFamily="66" charset="0"/>
              </a:rPr>
              <a:t>Ledovec se ztenčuje</a:t>
            </a:r>
          </a:p>
          <a:p>
            <a:r>
              <a:rPr lang="cs-CZ" sz="2400" b="1" dirty="0" smtClean="0">
                <a:latin typeface="Comic Sans MS" pitchFamily="66" charset="0"/>
              </a:rPr>
              <a:t>V okrajových částech se odlamují kry</a:t>
            </a:r>
          </a:p>
          <a:p>
            <a:r>
              <a:rPr lang="cs-CZ" sz="2400" b="1" dirty="0" smtClean="0">
                <a:latin typeface="Comic Sans MS" pitchFamily="66" charset="0"/>
              </a:rPr>
              <a:t>Plovoucí kry ohrožují námořní dopravu </a:t>
            </a:r>
          </a:p>
          <a:p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4941168"/>
            <a:ext cx="7848872" cy="1656184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Nové ohrožení </a:t>
            </a:r>
            <a:r>
              <a:rPr lang="cs-CZ" sz="2400" b="1" dirty="0" smtClean="0">
                <a:latin typeface="Comic Sans MS" pitchFamily="66" charset="0"/>
              </a:rPr>
              <a:t>– zvýšený </a:t>
            </a:r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cestovní ruch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Návštěva až 40 000 turistů ročně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Hrozí znečištění a rozšíření druhů rostlin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3/3b/GrandidierChannel47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305675" cy="547687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956376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779912" y="188640"/>
            <a:ext cx="3816424" cy="936104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Turistická loď 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u břehů Antarktidy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Antarctica (7), Laubeuf Fjord, Webb Is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81463" cy="54006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29004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404664"/>
            <a:ext cx="3816424" cy="72008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Osídlení Antarktidy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788024" y="404664"/>
            <a:ext cx="3816424" cy="72008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Chybí trvalé osídlení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700808"/>
            <a:ext cx="7848872" cy="1656184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osídlení na mezinárodních vědeckých stanicích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V současnosti asi 6 000 lidí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Obory: klimatologie, glaciologie, geologie, …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4005064"/>
            <a:ext cx="7632848" cy="1656184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Úmluva o mírovém využití Antarktidy</a:t>
            </a:r>
          </a:p>
          <a:p>
            <a:r>
              <a:rPr lang="cs-CZ" sz="2400" b="1" dirty="0" smtClean="0">
                <a:latin typeface="Comic Sans MS" pitchFamily="66" charset="0"/>
              </a:rPr>
              <a:t>	- Zákaz vojenské a hospodářské činnosti</a:t>
            </a:r>
          </a:p>
          <a:p>
            <a:r>
              <a:rPr lang="cs-CZ" sz="2400" b="1" dirty="0" smtClean="0">
                <a:latin typeface="Comic Sans MS" pitchFamily="66" charset="0"/>
              </a:rPr>
              <a:t>	- Nevyužívání zásob nerostných surovin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Antarktida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VY_32_INOVACE_40.17.HAJ.ZE.7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09.03. 2014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Meteorite Recovery Antarct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4824536" cy="643271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508104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620688"/>
            <a:ext cx="7272808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Z historie objevování Jižního pólu: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556792"/>
            <a:ext cx="7704856" cy="324036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latin typeface="Comic Sans MS" pitchFamily="66" charset="0"/>
              </a:rPr>
              <a:t>Roku 1911- 2 výpravy:</a:t>
            </a:r>
          </a:p>
          <a:p>
            <a:r>
              <a:rPr lang="cs-CZ" sz="2400" b="1" dirty="0">
                <a:latin typeface="Comic Sans MS" pitchFamily="66" charset="0"/>
              </a:rPr>
              <a:t>	</a:t>
            </a:r>
            <a:r>
              <a:rPr lang="cs-CZ" sz="2400" b="1" dirty="0" smtClean="0">
                <a:latin typeface="Comic Sans MS" pitchFamily="66" charset="0"/>
              </a:rPr>
              <a:t>-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Roald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Amundsen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latin typeface="Comic Sans MS" pitchFamily="66" charset="0"/>
              </a:rPr>
              <a:t>(Norsko) </a:t>
            </a:r>
          </a:p>
          <a:p>
            <a:r>
              <a:rPr lang="cs-CZ" sz="2400" b="1" dirty="0" smtClean="0">
                <a:latin typeface="Comic Sans MS" pitchFamily="66" charset="0"/>
              </a:rPr>
              <a:t>výprava úspěšně stanula na jižním pólu na konci roku 1911</a:t>
            </a:r>
          </a:p>
          <a:p>
            <a:r>
              <a:rPr lang="cs-CZ" sz="2400" b="1" dirty="0">
                <a:latin typeface="Comic Sans MS" pitchFamily="66" charset="0"/>
              </a:rPr>
              <a:t>	</a:t>
            </a:r>
            <a:r>
              <a:rPr lang="cs-CZ" sz="2400" b="1" dirty="0" smtClean="0">
                <a:latin typeface="Comic Sans MS" pitchFamily="66" charset="0"/>
              </a:rPr>
              <a:t>-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Robert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Falcon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Scott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latin typeface="Comic Sans MS" pitchFamily="66" charset="0"/>
              </a:rPr>
              <a:t>(Velká Británie) </a:t>
            </a:r>
          </a:p>
          <a:p>
            <a:r>
              <a:rPr lang="cs-CZ" sz="2400" b="1" dirty="0" smtClean="0">
                <a:latin typeface="Comic Sans MS" pitchFamily="66" charset="0"/>
              </a:rPr>
              <a:t>výprava úspěšná o měsíc později (leden 1912)</a:t>
            </a:r>
          </a:p>
          <a:p>
            <a:r>
              <a:rPr lang="cs-CZ" sz="2400" b="1" dirty="0" smtClean="0">
                <a:latin typeface="Comic Sans MS" pitchFamily="66" charset="0"/>
              </a:rPr>
              <a:t>při cestě zpět zahynuli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Portrett av Roald Amunds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3638550" cy="5705476"/>
          </a:xfrm>
          <a:prstGeom prst="rect">
            <a:avLst/>
          </a:prstGeom>
          <a:noFill/>
        </p:spPr>
      </p:pic>
      <p:pic>
        <p:nvPicPr>
          <p:cNvPr id="29702" name="Picture 6" descr="File:Roald Amundsen cph.3b1787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8680"/>
            <a:ext cx="4562475" cy="57150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10039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95536" y="188640"/>
            <a:ext cx="3312368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latin typeface="Comic Sans MS" pitchFamily="66" charset="0"/>
              </a:rPr>
              <a:t>Roald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Amundsen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Flickr - Riksarkivet (National Archives of Norway) - Oppst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400675" cy="3857625"/>
          </a:xfrm>
          <a:prstGeom prst="rect">
            <a:avLst/>
          </a:prstGeom>
          <a:noFill/>
        </p:spPr>
      </p:pic>
      <p:pic>
        <p:nvPicPr>
          <p:cNvPr id="4" name="Picture 2" descr="File:Teltleir med sleder hunder og annet utstyr, 1911 (7675743094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0"/>
            <a:ext cx="4824536" cy="469139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40770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10]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03848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11]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580112" y="188640"/>
            <a:ext cx="3312368" cy="144016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Výprava </a:t>
            </a:r>
            <a:r>
              <a:rPr lang="cs-CZ" sz="2400" b="1" dirty="0" err="1" smtClean="0">
                <a:latin typeface="Comic Sans MS" pitchFamily="66" charset="0"/>
              </a:rPr>
              <a:t>Roalda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Amundsena</a:t>
            </a:r>
            <a:r>
              <a:rPr lang="cs-CZ" sz="2400" b="1" dirty="0" smtClean="0">
                <a:latin typeface="Comic Sans MS" pitchFamily="66" charset="0"/>
              </a:rPr>
              <a:t> roku 1911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Amundsen-F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416" y="2636912"/>
            <a:ext cx="5256584" cy="4025042"/>
          </a:xfrm>
          <a:prstGeom prst="rect">
            <a:avLst/>
          </a:prstGeom>
          <a:noFill/>
        </p:spPr>
      </p:pic>
      <p:pic>
        <p:nvPicPr>
          <p:cNvPr id="32770" name="Picture 2" descr="http://upload.wikimedia.org/wikipedia/commons/e/ee/Aan_de_Zuidpool_-_p1913-164-1.jpg?uselang=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-136525"/>
            <a:ext cx="4876800" cy="352425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342900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12]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96336" y="213285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13]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580112" y="188640"/>
            <a:ext cx="2808312" cy="144016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latin typeface="Comic Sans MS" pitchFamily="66" charset="0"/>
              </a:rPr>
              <a:t>Amundsenova</a:t>
            </a:r>
            <a:r>
              <a:rPr lang="cs-CZ" sz="2400" b="1" dirty="0" smtClean="0">
                <a:latin typeface="Comic Sans MS" pitchFamily="66" charset="0"/>
              </a:rPr>
              <a:t> loď FRAM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Zeměpis – Asie, Austrálie a Oceánie, Antarktida, 2. díl pro 7. ročník ZŠ nebo sekundy víceletých gymnázií. Brno: Nová škola, s.r.o. 2012. 72 s. IBSN 978-80-7289-147-4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Antarktidy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WWW:&lt;http://commons.wikimedia.org/wiki/File:Antarctica_(3),_Adelaide_Island,_Wormald_Ice_Piedmont.JPG?uselang=cs&gt;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WWW:&lt;http://commons.wikimedia.org/wiki/File:Antarctica_(5),_Adelaide_Island,_Webb_Island.JPG?uselang=cs&gt;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7890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WWW:&lt;http://upload.wikimedia.org/wikipedia/commons/2/23/Booth_and_Mount_Scott.jpg?uselang=cs&gt;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5301208"/>
            <a:ext cx="85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WWW:&lt;http://commons.wikimedia.org/wiki/File:CAPE_CROZIER_14.jpg&gt;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WWW:&lt;http://commons.wikimedia.org/wiki/File:Flickr_-_Riksarkivet_(National_Archives_of_Norway)_-_Oppstart.jpg?uselang=cs&gt;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WWW:&lt;http://commons.wikimedia.org/wiki/File:Teltleir_med_sleder_hunder_og_annet_utstyr,_1911_(7675743094).jpg?uselang=cs&gt;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26369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WWW:&lt;http://upload.wikimedia.org/wikipedia/commons/e/ee/Aan_de_Zuidpool_-_p1913-164-1.jpg?uselang=cs&gt;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861048"/>
            <a:ext cx="853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2014-03-09].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:&lt;http://commons.wikimedia.org/wiki/File:Amundsen-Fram.jpg?uselang=cs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03648" y="332656"/>
            <a:ext cx="6415583" cy="1151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latin typeface="Comic Sans MS" pitchFamily="66" charset="0"/>
              </a:rPr>
              <a:t>ANTARKTIDA</a:t>
            </a:r>
            <a:endParaRPr lang="cs-CZ" sz="5400" dirty="0">
              <a:latin typeface="Comic Sans MS" pitchFamily="66" charset="0"/>
            </a:endParaRPr>
          </a:p>
        </p:txBody>
      </p:sp>
      <p:pic>
        <p:nvPicPr>
          <p:cNvPr id="5" name="Picture 2" descr="C:\Users\PC9\AppData\Local\Microsoft\Windows\Temporary Internet Files\Content.IE5\YFJ3L69A\MP900400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896544" cy="3263035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1331640" y="5301208"/>
            <a:ext cx="6768752" cy="1151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latin typeface="Comic Sans MS" pitchFamily="66" charset="0"/>
              </a:rPr>
              <a:t>BÍLÝ KONTINENT</a:t>
            </a:r>
            <a:endParaRPr lang="cs-CZ" sz="5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9\AppData\Local\Microsoft\Windows\Temporary Internet Files\Content.IE5\2J6UQGLD\MP9004306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869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9\Desktop\Antarktida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8623"/>
            <a:ext cx="5472608" cy="6639377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1259632" y="0"/>
            <a:ext cx="6415583" cy="1151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MAPA ANTARKTIDY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3528" y="1556792"/>
            <a:ext cx="273630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Atlantský oceán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660232" y="1412776"/>
            <a:ext cx="2483768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Indický oceán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5576" y="5949280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Tichý oceán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444208" y="4869160"/>
            <a:ext cx="2016224" cy="64807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Jižní pól</a:t>
            </a:r>
            <a:endParaRPr lang="cs-CZ" sz="2400" b="1" dirty="0">
              <a:latin typeface="Comic Sans MS" pitchFamily="66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H="1" flipV="1">
            <a:off x="4788024" y="4221088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7" idx="0"/>
          </p:cNvCxnSpPr>
          <p:nvPr/>
        </p:nvCxnSpPr>
        <p:spPr>
          <a:xfrm flipV="1">
            <a:off x="1763688" y="4437112"/>
            <a:ext cx="79208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3"/>
          </p:cNvCxnSpPr>
          <p:nvPr/>
        </p:nvCxnSpPr>
        <p:spPr>
          <a:xfrm>
            <a:off x="2771800" y="6273316"/>
            <a:ext cx="1800200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6" idx="2"/>
          </p:cNvCxnSpPr>
          <p:nvPr/>
        </p:nvCxnSpPr>
        <p:spPr>
          <a:xfrm flipH="1">
            <a:off x="6084168" y="2060848"/>
            <a:ext cx="18179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6" idx="2"/>
          </p:cNvCxnSpPr>
          <p:nvPr/>
        </p:nvCxnSpPr>
        <p:spPr>
          <a:xfrm flipH="1">
            <a:off x="7236296" y="2060848"/>
            <a:ext cx="66582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5" idx="3"/>
          </p:cNvCxnSpPr>
          <p:nvPr/>
        </p:nvCxnSpPr>
        <p:spPr>
          <a:xfrm flipV="1">
            <a:off x="3059832" y="1484784"/>
            <a:ext cx="158417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03648" y="332656"/>
            <a:ext cx="6415583" cy="1151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latin typeface="Comic Sans MS" pitchFamily="66" charset="0"/>
              </a:rPr>
              <a:t>ANTARKTIDA</a:t>
            </a:r>
            <a:endParaRPr lang="cs-CZ" sz="5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1916832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Poloha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03848" y="1916832"/>
            <a:ext cx="4608512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Pevnina kolem jižního pólu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2852936"/>
            <a:ext cx="7272808" cy="1944216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latin typeface="Comic Sans MS" pitchFamily="66" charset="0"/>
              </a:rPr>
              <a:t>Obklopena jižními částmi oceánů: Tichého</a:t>
            </a:r>
          </a:p>
          <a:p>
            <a:r>
              <a:rPr lang="cs-CZ" sz="2400" b="1" dirty="0">
                <a:latin typeface="Comic Sans MS" pitchFamily="66" charset="0"/>
              </a:rPr>
              <a:t>	</a:t>
            </a:r>
            <a:r>
              <a:rPr lang="cs-CZ" sz="2400" b="1" dirty="0" smtClean="0">
                <a:latin typeface="Comic Sans MS" pitchFamily="66" charset="0"/>
              </a:rPr>
              <a:t>				    Atlantského</a:t>
            </a:r>
          </a:p>
          <a:p>
            <a:r>
              <a:rPr lang="cs-CZ" sz="2400" b="1" dirty="0">
                <a:latin typeface="Comic Sans MS" pitchFamily="66" charset="0"/>
              </a:rPr>
              <a:t>	</a:t>
            </a:r>
            <a:r>
              <a:rPr lang="cs-CZ" sz="2400" b="1" dirty="0" smtClean="0">
                <a:latin typeface="Comic Sans MS" pitchFamily="66" charset="0"/>
              </a:rPr>
              <a:t>				    Indického</a:t>
            </a:r>
          </a:p>
          <a:p>
            <a:r>
              <a:rPr lang="cs-CZ" sz="2400" b="1" dirty="0" smtClean="0">
                <a:latin typeface="Comic Sans MS" pitchFamily="66" charset="0"/>
              </a:rPr>
              <a:t>Tento oceán nově označován jako Jižní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5576" y="5085184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Rozloha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75856" y="5085184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14 mil. km²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1052736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Povrch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11560" y="3429000"/>
            <a:ext cx="2016224" cy="648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Podnebí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059832" y="764704"/>
            <a:ext cx="5472608" cy="172819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95% pokrývá ledovec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Průměrná výška ledu je 400m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Nejvyšší výška až 4 000 m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Obsahuje 9/10 ledu na Zemi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87824" y="3356992"/>
            <a:ext cx="5616624" cy="172819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Nejchladnější kontinent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Průměrná roční teplota -40°C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Nejnižší naměřená teplota -89,2°C</a:t>
            </a:r>
          </a:p>
          <a:p>
            <a:pPr algn="ctr"/>
            <a:r>
              <a:rPr lang="cs-CZ" sz="2400" b="1" dirty="0" smtClean="0">
                <a:latin typeface="Comic Sans MS" pitchFamily="66" charset="0"/>
              </a:rPr>
              <a:t>Malé množství srážek</a:t>
            </a:r>
            <a:endParaRPr lang="cs-C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Antarctica (3), Adelaide Island, Wormald Ice Piedmo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353470" cy="554461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10039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Antarctica (5), Adelaide Island, Webb Is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36497" cy="54006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10039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672</Words>
  <Application>Microsoft Office PowerPoint</Application>
  <PresentationFormat>Předvádění na obrazovce (4:3)</PresentationFormat>
  <Paragraphs>151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20</cp:revision>
  <dcterms:created xsi:type="dcterms:W3CDTF">2014-03-09T14:04:51Z</dcterms:created>
  <dcterms:modified xsi:type="dcterms:W3CDTF">2014-04-19T13:11:30Z</dcterms:modified>
</cp:coreProperties>
</file>