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  <p:sldMasterId id="2147483780" r:id="rId2"/>
    <p:sldMasterId id="2147483792" r:id="rId3"/>
  </p:sldMasterIdLst>
  <p:notesMasterIdLst>
    <p:notesMasterId r:id="rId18"/>
  </p:notesMasterIdLst>
  <p:sldIdLst>
    <p:sldId id="279" r:id="rId4"/>
    <p:sldId id="274" r:id="rId5"/>
    <p:sldId id="256" r:id="rId6"/>
    <p:sldId id="257" r:id="rId7"/>
    <p:sldId id="276" r:id="rId8"/>
    <p:sldId id="258" r:id="rId9"/>
    <p:sldId id="269" r:id="rId10"/>
    <p:sldId id="261" r:id="rId11"/>
    <p:sldId id="267" r:id="rId12"/>
    <p:sldId id="270" r:id="rId13"/>
    <p:sldId id="271" r:id="rId14"/>
    <p:sldId id="268" r:id="rId15"/>
    <p:sldId id="275" r:id="rId16"/>
    <p:sldId id="277" r:id="rId1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A0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ED9EF7-B511-4C08-BDE6-D5BCFACBB96E}" type="datetimeFigureOut">
              <a:rPr lang="cs-CZ" smtClean="0"/>
              <a:t>12.1.2014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14E92D-36A5-4C9E-88FB-838F7FCA8E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60846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cs-CZ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cs-CZ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cs-CZ" smtClean="0"/>
          </a:p>
        </p:txBody>
      </p:sp>
      <p:sp>
        <p:nvSpPr>
          <p:cNvPr id="614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0C33594-237F-4075-9C56-F7F461F9E116}" type="slidenum">
              <a:rPr lang="cs-CZ" smtClean="0">
                <a:solidFill>
                  <a:prstClr val="black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13</a:t>
            </a:fld>
            <a:endParaRPr lang="cs-CZ" smtClean="0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6179416-E550-42A2-A08E-788FF99AEA47}" type="datetimeFigureOut">
              <a:rPr lang="cs-CZ" smtClean="0"/>
              <a:t>12.1.2014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nice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nice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á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á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á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712D9A7-70E0-49CB-9433-B75EF1AB463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9416-E550-42A2-A08E-788FF99AEA47}" type="datetimeFigureOut">
              <a:rPr lang="cs-CZ" smtClean="0"/>
              <a:t>12.1.2014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2D9A7-70E0-49CB-9433-B75EF1AB463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9416-E550-42A2-A08E-788FF99AEA47}" type="datetimeFigureOut">
              <a:rPr lang="cs-CZ" smtClean="0"/>
              <a:t>12.1.2014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2D9A7-70E0-49CB-9433-B75EF1AB463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12.1.2014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83620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12.1.2014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20448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12.1.2014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60782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12.1.2014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51748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12.1.2014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76583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12.1.2014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337178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12.1.2014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847533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12.1.2014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9672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6179416-E550-42A2-A08E-788FF99AEA47}" type="datetimeFigureOut">
              <a:rPr lang="cs-CZ" smtClean="0"/>
              <a:t>12.1.2014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712D9A7-70E0-49CB-9433-B75EF1AB4639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12.1.2014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071535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12.1.2014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0835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12.1.2014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133846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12.1.2014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637928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12.1.2014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65462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12.1.2014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010408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12.1.2014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697207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12.1.2014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0894845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12.1.2014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776513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12.1.2014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7126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6179416-E550-42A2-A08E-788FF99AEA47}" type="datetimeFigureOut">
              <a:rPr lang="cs-CZ" smtClean="0"/>
              <a:t>12.1.2014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nice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nice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á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á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á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á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á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nice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712D9A7-70E0-49CB-9433-B75EF1AB463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12.1.2014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723238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12.1.2014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405247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12.1.2014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671470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12.1.2014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95528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9416-E550-42A2-A08E-788FF99AEA47}" type="datetimeFigureOut">
              <a:rPr lang="cs-CZ" smtClean="0"/>
              <a:t>12.1.2014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2D9A7-70E0-49CB-9433-B75EF1AB4639}" type="slidenum">
              <a:rPr lang="cs-CZ" smtClean="0"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9416-E550-42A2-A08E-788FF99AEA47}" type="datetimeFigureOut">
              <a:rPr lang="cs-CZ" smtClean="0"/>
              <a:t>12.1.2014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2D9A7-70E0-49CB-9433-B75EF1AB4639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6179416-E550-42A2-A08E-788FF99AEA47}" type="datetimeFigureOut">
              <a:rPr lang="cs-CZ" smtClean="0"/>
              <a:t>12.1.2014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712D9A7-70E0-49CB-9433-B75EF1AB4639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79416-E550-42A2-A08E-788FF99AEA47}" type="datetimeFigureOut">
              <a:rPr lang="cs-CZ" smtClean="0"/>
              <a:t>12.1.2014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12D9A7-70E0-49CB-9433-B75EF1AB463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6179416-E550-42A2-A08E-788FF99AEA47}" type="datetimeFigureOut">
              <a:rPr lang="cs-CZ" smtClean="0"/>
              <a:t>12.1.2014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712D9A7-70E0-49CB-9433-B75EF1AB4639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nice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nice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nice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6179416-E550-42A2-A08E-788FF99AEA47}" type="datetimeFigureOut">
              <a:rPr lang="cs-CZ" smtClean="0"/>
              <a:t>12.1.2014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712D9A7-70E0-49CB-9433-B75EF1AB4639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nice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6179416-E550-42A2-A08E-788FF99AEA47}" type="datetimeFigureOut">
              <a:rPr lang="cs-CZ" smtClean="0"/>
              <a:t>12.1.2014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nice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712D9A7-70E0-49CB-9433-B75EF1AB463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12.1.2014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3622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B9C83F-9BE3-45C2-A701-40786AB53DEB}" type="datetimeFigureOut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12.1.2014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B5947-83CC-4AA0-869E-211754C71ACC}" type="slidenum">
              <a:rPr lang="cs-CZ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cs-CZ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4824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hyperlink" Target="http://www.zs-mozartova.cz/" TargetMode="External"/><Relationship Id="rId5" Type="http://schemas.openxmlformats.org/officeDocument/2006/relationships/hyperlink" Target="mailto:kundrum@centrum.cz" TargetMode="Externa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w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3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Relationship Id="rId5" Type="http://schemas.openxmlformats.org/officeDocument/2006/relationships/hyperlink" Target="http://www.zs-mozartova.cz/" TargetMode="External"/><Relationship Id="rId4" Type="http://schemas.openxmlformats.org/officeDocument/2006/relationships/hyperlink" Target="mailto:kundrum@centrum.cz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204864"/>
            <a:ext cx="6481763" cy="1411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5" name="Obdélník 5"/>
          <p:cNvSpPr>
            <a:spLocks noChangeArrowheads="1"/>
          </p:cNvSpPr>
          <p:nvPr/>
        </p:nvSpPr>
        <p:spPr bwMode="auto">
          <a:xfrm>
            <a:off x="0" y="4725143"/>
            <a:ext cx="9144000" cy="2154436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endParaRPr lang="cs-CZ" sz="2000" b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800" b="1" i="1" dirty="0">
                <a:latin typeface="Courier New" pitchFamily="49" charset="0"/>
                <a:cs typeface="Courier New" pitchFamily="49" charset="0"/>
              </a:rPr>
              <a:t>EU PENÍZE ŠKOLÁM</a:t>
            </a:r>
          </a:p>
          <a:p>
            <a:pPr algn="ctr"/>
            <a:endParaRPr lang="cs-CZ" sz="14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b="1" i="1" dirty="0">
                <a:latin typeface="Courier New" pitchFamily="49" charset="0"/>
                <a:cs typeface="Courier New" pitchFamily="49" charset="0"/>
              </a:rPr>
              <a:t>Operační program Vzdělávání pro konkurenceschopnost</a:t>
            </a:r>
          </a:p>
          <a:p>
            <a:pPr algn="ctr"/>
            <a:endParaRPr lang="cs-CZ" sz="1200" b="1" i="1" dirty="0">
              <a:latin typeface="Courier New" pitchFamily="49" charset="0"/>
              <a:cs typeface="Courier New" pitchFamily="49" charset="0"/>
            </a:endParaRPr>
          </a:p>
          <a:p>
            <a:pPr algn="ctr"/>
            <a:r>
              <a:rPr lang="cs-CZ" sz="2000" dirty="0">
                <a:latin typeface="Courier New" pitchFamily="49" charset="0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cs typeface="Courier New" pitchFamily="49" charset="0"/>
              </a:rPr>
            </a:br>
            <a:endParaRPr lang="cs-CZ" sz="2000" dirty="0"/>
          </a:p>
        </p:txBody>
      </p:sp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latin typeface="Courier New" pitchFamily="49" charset="0"/>
                <a:ea typeface="+mj-ea"/>
                <a:cs typeface="Courier New" pitchFamily="49" charset="0"/>
              </a:rPr>
              <a:t>email: </a:t>
            </a:r>
            <a:r>
              <a:rPr lang="cs-CZ" sz="1400" b="1" i="1" noProof="1" smtClean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kundrum@centrum.cz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  <a:hlinkClick r:id="rId6"/>
              </a:rPr>
              <a:t>www.zs-mozartova.cz</a:t>
            </a:r>
            <a:r>
              <a:rPr lang="cs-CZ" sz="1400" b="1" i="1" dirty="0">
                <a:solidFill>
                  <a:srgbClr val="002060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b="1" i="1" noProof="1">
              <a:solidFill>
                <a:srgbClr val="002060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683568" y="3871501"/>
            <a:ext cx="7884368" cy="646331"/>
          </a:xfrm>
          <a:prstGeom prst="rect">
            <a:avLst/>
          </a:prstGeom>
          <a:solidFill>
            <a:srgbClr val="D9D9D9"/>
          </a:solidFill>
          <a:ln w="9525">
            <a:solidFill>
              <a:schemeClr val="tx1">
                <a:lumMod val="65000"/>
                <a:lumOff val="35000"/>
              </a:schemeClr>
            </a:solidFill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Projekt: ŠKOLA RADOSTI, ŠKOLA KVALITY 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urier New" pitchFamily="49" charset="0"/>
                <a:ea typeface="Calibri" pitchFamily="34" charset="0"/>
                <a:cs typeface="Courier New" pitchFamily="49" charset="0"/>
              </a:rPr>
              <a:t>Registrační číslo projektu: CZ.1.07/1.4.00/21.3688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0206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ovéPole 4"/>
          <p:cNvSpPr txBox="1"/>
          <p:nvPr/>
        </p:nvSpPr>
        <p:spPr>
          <a:xfrm>
            <a:off x="611560" y="836712"/>
            <a:ext cx="7646645" cy="526297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800" i="1" dirty="0" smtClean="0">
                <a:solidFill>
                  <a:srgbClr val="002060"/>
                </a:solidFill>
              </a:rPr>
              <a:t>Od ....     století se začalo Evropou šířit učení</a:t>
            </a:r>
          </a:p>
          <a:p>
            <a:r>
              <a:rPr lang="cs-CZ" sz="2800" i="1" dirty="0" smtClean="0">
                <a:solidFill>
                  <a:srgbClr val="002060"/>
                </a:solidFill>
              </a:rPr>
              <a:t> ………………………….</a:t>
            </a:r>
          </a:p>
          <a:p>
            <a:endParaRPr lang="cs-CZ" sz="2800" i="1" dirty="0" smtClean="0">
              <a:solidFill>
                <a:srgbClr val="002060"/>
              </a:solidFill>
            </a:endParaRPr>
          </a:p>
          <a:p>
            <a:r>
              <a:rPr lang="cs-CZ" sz="2800" i="1" dirty="0" smtClean="0">
                <a:solidFill>
                  <a:srgbClr val="002060"/>
                </a:solidFill>
              </a:rPr>
              <a:t>V habsburské monarchii tyto myšlenky začali</a:t>
            </a:r>
          </a:p>
          <a:p>
            <a:r>
              <a:rPr lang="cs-CZ" sz="2800" i="1" dirty="0" smtClean="0">
                <a:solidFill>
                  <a:srgbClr val="002060"/>
                </a:solidFill>
              </a:rPr>
              <a:t>prosazovat                           …………  a </a:t>
            </a:r>
          </a:p>
          <a:p>
            <a:r>
              <a:rPr lang="cs-CZ" sz="2800" i="1" dirty="0" smtClean="0">
                <a:solidFill>
                  <a:srgbClr val="002060"/>
                </a:solidFill>
              </a:rPr>
              <a:t> </a:t>
            </a:r>
          </a:p>
          <a:p>
            <a:r>
              <a:rPr lang="cs-CZ" sz="2800" i="1" dirty="0" smtClean="0">
                <a:solidFill>
                  <a:srgbClr val="002060"/>
                </a:solidFill>
              </a:rPr>
              <a:t>  ……………………</a:t>
            </a:r>
          </a:p>
          <a:p>
            <a:endParaRPr lang="cs-CZ" sz="2800" i="1" dirty="0" smtClean="0">
              <a:solidFill>
                <a:srgbClr val="002060"/>
              </a:solidFill>
            </a:endParaRPr>
          </a:p>
          <a:p>
            <a:r>
              <a:rPr lang="cs-CZ" sz="2800" i="1" dirty="0" smtClean="0">
                <a:solidFill>
                  <a:srgbClr val="002060"/>
                </a:solidFill>
              </a:rPr>
              <a:t>Prosadili řadu              ………………       ,</a:t>
            </a:r>
          </a:p>
          <a:p>
            <a:endParaRPr lang="cs-CZ" sz="2800" i="1" dirty="0" smtClean="0">
              <a:solidFill>
                <a:srgbClr val="002060"/>
              </a:solidFill>
            </a:endParaRPr>
          </a:p>
          <a:p>
            <a:r>
              <a:rPr lang="cs-CZ" sz="2800" i="1" dirty="0" smtClean="0">
                <a:solidFill>
                  <a:srgbClr val="002060"/>
                </a:solidFill>
              </a:rPr>
              <a:t>které  ………………………</a:t>
            </a:r>
          </a:p>
          <a:p>
            <a:r>
              <a:rPr lang="cs-CZ" sz="2800" i="1" dirty="0">
                <a:solidFill>
                  <a:srgbClr val="002060"/>
                </a:solidFill>
              </a:rPr>
              <a:t>l</a:t>
            </a:r>
            <a:r>
              <a:rPr lang="cs-CZ" sz="2800" i="1" dirty="0" smtClean="0">
                <a:solidFill>
                  <a:srgbClr val="002060"/>
                </a:solidFill>
              </a:rPr>
              <a:t>idem  život. </a:t>
            </a:r>
            <a:endParaRPr lang="cs-CZ" sz="2800" i="1" dirty="0">
              <a:solidFill>
                <a:srgbClr val="002060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1259632" y="762080"/>
            <a:ext cx="792088" cy="463312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400" i="1" dirty="0" smtClean="0">
                <a:solidFill>
                  <a:srgbClr val="FF0000"/>
                </a:solidFill>
              </a:rPr>
              <a:t>18</a:t>
            </a:r>
            <a:r>
              <a:rPr lang="cs-CZ" dirty="0" smtClean="0">
                <a:solidFill>
                  <a:srgbClr val="FF0000"/>
                </a:solidFill>
              </a:rPr>
              <a:t>.</a:t>
            </a:r>
            <a:endParaRPr lang="cs-CZ" dirty="0">
              <a:solidFill>
                <a:srgbClr val="FF0000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768288" y="1570896"/>
            <a:ext cx="3600400" cy="601216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i="1" dirty="0" smtClean="0">
                <a:solidFill>
                  <a:srgbClr val="FF0000"/>
                </a:solidFill>
              </a:rPr>
              <a:t>osvícenství</a:t>
            </a:r>
            <a:endParaRPr lang="cs-CZ" sz="2800" b="1" i="1" dirty="0">
              <a:solidFill>
                <a:srgbClr val="FF0000"/>
              </a:solidFill>
            </a:endParaRPr>
          </a:p>
        </p:txBody>
      </p:sp>
      <p:sp>
        <p:nvSpPr>
          <p:cNvPr id="9" name="Zaoblený obdélník 8"/>
          <p:cNvSpPr/>
          <p:nvPr/>
        </p:nvSpPr>
        <p:spPr>
          <a:xfrm>
            <a:off x="862392" y="3352919"/>
            <a:ext cx="3384376" cy="5715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i="1" dirty="0" smtClean="0">
                <a:solidFill>
                  <a:srgbClr val="FF0000"/>
                </a:solidFill>
              </a:rPr>
              <a:t>Josef II.</a:t>
            </a:r>
            <a:endParaRPr lang="cs-CZ" sz="2800" b="1" i="1" dirty="0">
              <a:solidFill>
                <a:srgbClr val="FF0000"/>
              </a:solidFill>
            </a:endParaRPr>
          </a:p>
        </p:txBody>
      </p:sp>
      <p:sp>
        <p:nvSpPr>
          <p:cNvPr id="10" name="Zaoblený obdélník 9"/>
          <p:cNvSpPr/>
          <p:nvPr/>
        </p:nvSpPr>
        <p:spPr>
          <a:xfrm>
            <a:off x="4434966" y="4077072"/>
            <a:ext cx="2793856" cy="571500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i="1" dirty="0" smtClean="0">
                <a:solidFill>
                  <a:srgbClr val="FF0000"/>
                </a:solidFill>
              </a:rPr>
              <a:t>reforem</a:t>
            </a:r>
            <a:endParaRPr lang="cs-CZ" sz="2800" b="1" i="1" dirty="0">
              <a:solidFill>
                <a:srgbClr val="FF0000"/>
              </a:solidFill>
            </a:endParaRPr>
          </a:p>
        </p:txBody>
      </p:sp>
      <p:sp>
        <p:nvSpPr>
          <p:cNvPr id="11" name="Zaoblený obdélník 10"/>
          <p:cNvSpPr/>
          <p:nvPr/>
        </p:nvSpPr>
        <p:spPr>
          <a:xfrm>
            <a:off x="1655676" y="5013176"/>
            <a:ext cx="3384376" cy="57150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i="1" dirty="0" smtClean="0">
                <a:solidFill>
                  <a:srgbClr val="FF0000"/>
                </a:solidFill>
              </a:rPr>
              <a:t>usnadňovaly</a:t>
            </a:r>
            <a:endParaRPr lang="cs-CZ" sz="2800" b="1" i="1" dirty="0">
              <a:solidFill>
                <a:srgbClr val="FF0000"/>
              </a:solidFill>
            </a:endParaRPr>
          </a:p>
        </p:txBody>
      </p:sp>
      <p:sp>
        <p:nvSpPr>
          <p:cNvPr id="8" name="Zaoblený obdélník 7"/>
          <p:cNvSpPr/>
          <p:nvPr/>
        </p:nvSpPr>
        <p:spPr>
          <a:xfrm>
            <a:off x="3563888" y="2636912"/>
            <a:ext cx="2952328" cy="601216"/>
          </a:xfrm>
          <a:prstGeom prst="round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sz="2800" b="1" i="1" dirty="0" smtClean="0">
                <a:solidFill>
                  <a:srgbClr val="FF0000"/>
                </a:solidFill>
              </a:rPr>
              <a:t>Marie Terezie</a:t>
            </a:r>
            <a:endParaRPr lang="cs-CZ" sz="28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637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 animBg="1"/>
      <p:bldP spid="9" grpId="0" animBg="1"/>
      <p:bldP spid="10" grpId="0" animBg="1"/>
      <p:bldP spid="11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55576" y="476672"/>
            <a:ext cx="214353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200" b="1" i="1" dirty="0" smtClean="0">
                <a:solidFill>
                  <a:srgbClr val="00B050"/>
                </a:solidFill>
              </a:rPr>
              <a:t>Pamatuj:</a:t>
            </a:r>
            <a:endParaRPr lang="cs-CZ" sz="3200" b="1" i="1" dirty="0">
              <a:solidFill>
                <a:srgbClr val="00B050"/>
              </a:solidFill>
            </a:endParaRPr>
          </a:p>
        </p:txBody>
      </p:sp>
      <p:sp>
        <p:nvSpPr>
          <p:cNvPr id="4" name="Zaoblený obdélník 3"/>
          <p:cNvSpPr/>
          <p:nvPr/>
        </p:nvSpPr>
        <p:spPr>
          <a:xfrm>
            <a:off x="755576" y="2395736"/>
            <a:ext cx="2664296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i="1" dirty="0" smtClean="0">
                <a:solidFill>
                  <a:srgbClr val="C00000"/>
                </a:solidFill>
              </a:rPr>
              <a:t>1740 - 1780</a:t>
            </a:r>
            <a:endParaRPr lang="cs-CZ" sz="3200" b="1" i="1" dirty="0">
              <a:solidFill>
                <a:srgbClr val="C00000"/>
              </a:solidFill>
            </a:endParaRPr>
          </a:p>
        </p:txBody>
      </p:sp>
      <p:sp>
        <p:nvSpPr>
          <p:cNvPr id="5" name="Zaoblený obdélník 4"/>
          <p:cNvSpPr/>
          <p:nvPr/>
        </p:nvSpPr>
        <p:spPr>
          <a:xfrm>
            <a:off x="755576" y="3656072"/>
            <a:ext cx="2664296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i="1" dirty="0" smtClean="0">
                <a:solidFill>
                  <a:srgbClr val="C00000"/>
                </a:solidFill>
              </a:rPr>
              <a:t>1774</a:t>
            </a:r>
            <a:endParaRPr lang="cs-CZ" sz="3200" b="1" i="1" dirty="0">
              <a:solidFill>
                <a:srgbClr val="C00000"/>
              </a:solidFill>
            </a:endParaRPr>
          </a:p>
        </p:txBody>
      </p:sp>
      <p:sp>
        <p:nvSpPr>
          <p:cNvPr id="6" name="Zaoblený obdélník 5"/>
          <p:cNvSpPr/>
          <p:nvPr/>
        </p:nvSpPr>
        <p:spPr>
          <a:xfrm>
            <a:off x="755576" y="4942264"/>
            <a:ext cx="2664296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i="1" dirty="0" smtClean="0">
                <a:solidFill>
                  <a:srgbClr val="C00000"/>
                </a:solidFill>
              </a:rPr>
              <a:t>1781</a:t>
            </a:r>
            <a:endParaRPr lang="cs-CZ" sz="3200" b="1" i="1" dirty="0">
              <a:solidFill>
                <a:srgbClr val="C00000"/>
              </a:solidFill>
            </a:endParaRPr>
          </a:p>
        </p:txBody>
      </p:sp>
      <p:sp>
        <p:nvSpPr>
          <p:cNvPr id="7" name="Zaoblený obdélník 6"/>
          <p:cNvSpPr/>
          <p:nvPr/>
        </p:nvSpPr>
        <p:spPr>
          <a:xfrm>
            <a:off x="732032" y="1083191"/>
            <a:ext cx="2664296" cy="914400"/>
          </a:xfrm>
          <a:prstGeom prst="round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200" b="1" i="1" dirty="0" smtClean="0">
                <a:solidFill>
                  <a:srgbClr val="C00000"/>
                </a:solidFill>
              </a:rPr>
              <a:t>18. století</a:t>
            </a:r>
            <a:endParaRPr lang="cs-CZ" sz="3200" b="1" i="1" dirty="0">
              <a:solidFill>
                <a:srgbClr val="C0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707904" y="1061095"/>
            <a:ext cx="4357283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sz="2800" i="1" dirty="0" smtClean="0">
                <a:solidFill>
                  <a:srgbClr val="0070C0"/>
                </a:solidFill>
              </a:rPr>
              <a:t>Poč. stol. – osvícenství </a:t>
            </a:r>
          </a:p>
          <a:p>
            <a:r>
              <a:rPr lang="cs-CZ" sz="2800" i="1" dirty="0" smtClean="0">
                <a:solidFill>
                  <a:srgbClr val="0070C0"/>
                </a:solidFill>
              </a:rPr>
              <a:t>    v západní Evropě</a:t>
            </a:r>
          </a:p>
          <a:p>
            <a:endParaRPr lang="cs-CZ" sz="3200" i="1" dirty="0"/>
          </a:p>
        </p:txBody>
      </p:sp>
      <p:sp>
        <p:nvSpPr>
          <p:cNvPr id="12" name="Obdélník 11"/>
          <p:cNvSpPr/>
          <p:nvPr/>
        </p:nvSpPr>
        <p:spPr>
          <a:xfrm>
            <a:off x="3734584" y="2397264"/>
            <a:ext cx="4572000" cy="5232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q"/>
            </a:pPr>
            <a:r>
              <a:rPr lang="cs-CZ" sz="2800" i="1" dirty="0" smtClean="0">
                <a:solidFill>
                  <a:srgbClr val="0070C0"/>
                </a:solidFill>
              </a:rPr>
              <a:t>Vláda Marie Terezie </a:t>
            </a:r>
            <a:endParaRPr lang="cs-CZ" sz="2800" i="1" dirty="0">
              <a:solidFill>
                <a:srgbClr val="0070C0"/>
              </a:solidFill>
            </a:endParaRPr>
          </a:p>
        </p:txBody>
      </p:sp>
      <p:sp>
        <p:nvSpPr>
          <p:cNvPr id="13" name="Obdélník 12"/>
          <p:cNvSpPr/>
          <p:nvPr/>
        </p:nvSpPr>
        <p:spPr>
          <a:xfrm>
            <a:off x="3750285" y="3756060"/>
            <a:ext cx="3544560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q"/>
            </a:pPr>
            <a:r>
              <a:rPr lang="cs-CZ" sz="2800" i="1" dirty="0" smtClean="0">
                <a:solidFill>
                  <a:srgbClr val="0070C0"/>
                </a:solidFill>
              </a:rPr>
              <a:t>Zavedení povinné</a:t>
            </a:r>
          </a:p>
          <a:p>
            <a:pPr lvl="0"/>
            <a:r>
              <a:rPr lang="cs-CZ" sz="2800" i="1" dirty="0">
                <a:solidFill>
                  <a:srgbClr val="0070C0"/>
                </a:solidFill>
              </a:rPr>
              <a:t> </a:t>
            </a:r>
            <a:r>
              <a:rPr lang="cs-CZ" sz="2800" i="1" dirty="0" smtClean="0">
                <a:solidFill>
                  <a:srgbClr val="0070C0"/>
                </a:solidFill>
              </a:rPr>
              <a:t>   školní docházky </a:t>
            </a:r>
            <a:endParaRPr lang="cs-CZ" sz="2800" i="1" dirty="0">
              <a:solidFill>
                <a:srgbClr val="0070C0"/>
              </a:solidFill>
            </a:endParaRPr>
          </a:p>
        </p:txBody>
      </p:sp>
      <p:sp>
        <p:nvSpPr>
          <p:cNvPr id="14" name="Obdélník 13"/>
          <p:cNvSpPr/>
          <p:nvPr/>
        </p:nvSpPr>
        <p:spPr>
          <a:xfrm>
            <a:off x="3767657" y="5107076"/>
            <a:ext cx="408477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457200" lvl="0" indent="-457200">
              <a:buFont typeface="Wingdings" panose="05000000000000000000" pitchFamily="2" charset="2"/>
              <a:buChar char="q"/>
            </a:pPr>
            <a:r>
              <a:rPr lang="cs-CZ" sz="2800" i="1" dirty="0" smtClean="0">
                <a:solidFill>
                  <a:srgbClr val="0070C0"/>
                </a:solidFill>
              </a:rPr>
              <a:t>Toleranční patent </a:t>
            </a:r>
          </a:p>
          <a:p>
            <a:pPr lvl="0"/>
            <a:r>
              <a:rPr lang="cs-CZ" sz="2800" i="1" dirty="0">
                <a:solidFill>
                  <a:srgbClr val="0070C0"/>
                </a:solidFill>
              </a:rPr>
              <a:t> </a:t>
            </a:r>
            <a:r>
              <a:rPr lang="cs-CZ" sz="2800" i="1" dirty="0" smtClean="0">
                <a:solidFill>
                  <a:srgbClr val="0070C0"/>
                </a:solidFill>
              </a:rPr>
              <a:t>    a zrušení nevolnictví</a:t>
            </a:r>
            <a:endParaRPr lang="cs-CZ" sz="2800" i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910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9" grpId="0"/>
      <p:bldP spid="12" grpId="0"/>
      <p:bldP spid="13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/>
          <p:cNvSpPr/>
          <p:nvPr/>
        </p:nvSpPr>
        <p:spPr>
          <a:xfrm>
            <a:off x="467544" y="2204864"/>
            <a:ext cx="4536504" cy="258532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5400" b="1" cap="none" spc="0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Jen k tomu pootevřela </a:t>
            </a:r>
          </a:p>
          <a:p>
            <a:pPr algn="ctr"/>
            <a:r>
              <a:rPr lang="cs-CZ" sz="5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noFill/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vrátka</a:t>
            </a:r>
            <a:endParaRPr lang="cs-CZ" sz="5400" b="1" cap="none" spc="0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noFill/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452736" y="404664"/>
            <a:ext cx="7944804" cy="132343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4000" i="1" dirty="0" smtClean="0">
                <a:solidFill>
                  <a:schemeClr val="bg2">
                    <a:lumMod val="50000"/>
                  </a:schemeClr>
                </a:solidFill>
              </a:rPr>
              <a:t>Osvícenská doba však nepřinesla</a:t>
            </a:r>
          </a:p>
          <a:p>
            <a:r>
              <a:rPr lang="cs-CZ" sz="4000" i="1" dirty="0" smtClean="0">
                <a:solidFill>
                  <a:schemeClr val="bg2">
                    <a:lumMod val="50000"/>
                  </a:schemeClr>
                </a:solidFill>
              </a:rPr>
              <a:t> úplnou svobodu a volnost lidem.</a:t>
            </a:r>
          </a:p>
        </p:txBody>
      </p:sp>
      <p:pic>
        <p:nvPicPr>
          <p:cNvPr id="1026" name="Picture 2" descr="C:\Users\admin\AppData\Local\Microsoft\Windows\Temporary Internet Files\Content.IE5\NSJODEZW\MC900056597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2077691"/>
            <a:ext cx="3096344" cy="4565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48640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solidFill>
                <a:prstClr val="black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30466" y="1650677"/>
            <a:ext cx="8136904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b="1" i="1" dirty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b="1" i="1" dirty="0" smtClean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b="1" i="1" dirty="0">
              <a:solidFill>
                <a:srgbClr val="000000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1600" b="1" i="1" dirty="0" smtClean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Seznam použité literatury a pramenů: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 smtClean="0">
                <a:solidFill>
                  <a:prstClr val="black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ČAPKA, </a:t>
            </a:r>
            <a:r>
              <a:rPr lang="cs-CZ" sz="1600" i="1" dirty="0">
                <a:solidFill>
                  <a:prstClr val="black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F</a:t>
            </a:r>
            <a:r>
              <a:rPr lang="cs-CZ" sz="1600" i="1" dirty="0" smtClean="0">
                <a:solidFill>
                  <a:prstClr val="black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. Vlastivěda 5. Významné události nových českých dějin, učebnice pro 5.ročník. Brno: Nová škola, 2013. ISBN 978-80-7289-480-2. s. 17 - 18.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600" i="1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Čapka, F. Člověk a jeho svět. Lidé a čas. Obrazy z novějších českých dějin. Všeň: ALTER, 2012. 59 s. ISBN 978-80-7245-229-3</a:t>
            </a:r>
            <a:r>
              <a:rPr lang="cs-CZ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</a:t>
            </a:r>
            <a:endParaRPr lang="cs-CZ" sz="1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600" i="1" dirty="0">
              <a:solidFill>
                <a:prstClr val="black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cs-CZ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Dlouhý, A., Chmelařová, H. Pracovní listy k učebnici Obrazy z novějších českých dějin. Všeň: ALTER, 2011. 47 s. ISBN 80-7168-013-3. </a:t>
            </a:r>
            <a:endParaRPr lang="cs-CZ" sz="1600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cs-CZ" sz="1600" dirty="0"/>
              <a:t> 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b="1" i="1" dirty="0" smtClean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Použité zdroje: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600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Obrazový materiál je použit z galerie obrázků a klipartů Microsoft Office.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600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3110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395536" y="-1790416"/>
            <a:ext cx="8136904" cy="550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600" i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600" i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prstClr val="black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600" i="1" dirty="0">
              <a:solidFill>
                <a:prstClr val="black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prstClr val="black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600" i="1" dirty="0">
              <a:solidFill>
                <a:prstClr val="black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prstClr val="black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prstClr val="black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600" i="1" dirty="0">
              <a:solidFill>
                <a:prstClr val="black"/>
              </a:solidFill>
              <a:latin typeface="Courier New" pitchFamily="49" charset="0"/>
              <a:ea typeface="Calibri" pitchFamily="34" charset="0"/>
              <a:cs typeface="Courier New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 smtClean="0">
                <a:solidFill>
                  <a:prstClr val="black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Strana </a:t>
            </a:r>
            <a:r>
              <a:rPr lang="cs-CZ" sz="1600" i="1" dirty="0">
                <a:solidFill>
                  <a:prstClr val="black"/>
                </a:solidFill>
                <a:latin typeface="Courier New" pitchFamily="49" charset="0"/>
                <a:ea typeface="Calibri" pitchFamily="34" charset="0"/>
                <a:cs typeface="Courier New" pitchFamily="49" charset="0"/>
              </a:rPr>
              <a:t>8</a:t>
            </a:r>
            <a:endParaRPr lang="cs-CZ" sz="1600" dirty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[OBR.1] </a:t>
            </a:r>
            <a:r>
              <a:rPr lang="en-US" sz="1600" i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[cit.</a:t>
            </a: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2013-09-13</a:t>
            </a:r>
            <a:r>
              <a:rPr lang="en-US" sz="1600" i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]</a:t>
            </a: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Dostupný </a:t>
            </a:r>
            <a:r>
              <a:rPr lang="cs-CZ" sz="1600" i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pod licencí </a:t>
            </a:r>
            <a:r>
              <a:rPr lang="cs-CZ" sz="1600" i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Creative</a:t>
            </a:r>
            <a:r>
              <a:rPr lang="cs-CZ" sz="1600" i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</a:t>
            </a:r>
            <a:r>
              <a:rPr lang="cs-CZ" sz="1600" i="1" dirty="0" err="1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Commons</a:t>
            </a:r>
            <a:r>
              <a:rPr lang="cs-CZ" sz="1600" i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 na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WWW:&lt;http:</a:t>
            </a:r>
            <a:r>
              <a:rPr lang="cs-CZ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cs-CZ" sz="1600" dirty="0"/>
              <a:t> </a:t>
            </a:r>
            <a:r>
              <a:rPr lang="cs-CZ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cs.wikipedia.org/wiki/Soubor:Maria_Theresia11.jpg</a:t>
            </a:r>
            <a:r>
              <a:rPr lang="en-US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&gt;.</a:t>
            </a:r>
            <a:endParaRPr lang="cs-CZ" sz="1600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600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>
                <a:solidFill>
                  <a:srgbClr val="000000"/>
                </a:solidFill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Strana 9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>
                <a:solidFill>
                  <a:srgbClr val="000000"/>
                </a:solidFill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[OBR.2] </a:t>
            </a:r>
            <a:r>
              <a:rPr lang="en-US" sz="1600" i="1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[</a:t>
            </a:r>
            <a:r>
              <a:rPr lang="cs-CZ" sz="1600" i="1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cit.2013-09-13</a:t>
            </a:r>
            <a:r>
              <a:rPr lang="en-US" sz="1600" i="1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 ]</a:t>
            </a:r>
            <a:r>
              <a:rPr lang="cs-CZ" sz="1600" i="1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Dostupný </a:t>
            </a:r>
            <a:r>
              <a:rPr lang="cs-CZ" sz="1600" i="1" dirty="0">
                <a:solidFill>
                  <a:srgbClr val="000000"/>
                </a:solidFill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pod licencí </a:t>
            </a:r>
            <a:r>
              <a:rPr lang="cs-CZ" sz="1600" i="1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Creative</a:t>
            </a:r>
            <a:r>
              <a:rPr lang="cs-CZ" sz="1600" i="1" dirty="0">
                <a:solidFill>
                  <a:srgbClr val="000000"/>
                </a:solidFill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 </a:t>
            </a:r>
            <a:r>
              <a:rPr lang="cs-CZ" sz="1600" i="1" dirty="0" err="1">
                <a:solidFill>
                  <a:srgbClr val="000000"/>
                </a:solidFill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Commons</a:t>
            </a:r>
            <a:r>
              <a:rPr lang="cs-CZ" sz="1600" i="1" dirty="0">
                <a:solidFill>
                  <a:srgbClr val="000000"/>
                </a:solidFill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 na </a:t>
            </a: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 smtClean="0">
                <a:solidFill>
                  <a:srgbClr val="000000"/>
                </a:solidFill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WWW:&lt;http</a:t>
            </a:r>
            <a:r>
              <a:rPr lang="cs-CZ" sz="1600" i="1" dirty="0">
                <a:solidFill>
                  <a:srgbClr val="000000"/>
                </a:solidFill>
                <a:latin typeface="Courier New" panose="02070309020205020404" pitchFamily="49" charset="0"/>
                <a:ea typeface="Times New Roman" pitchFamily="18" charset="0"/>
                <a:cs typeface="Courier New" panose="02070309020205020404" pitchFamily="49" charset="0"/>
              </a:rPr>
              <a:t>:</a:t>
            </a:r>
            <a:r>
              <a:rPr lang="cs-CZ" sz="1600" i="1" dirty="0">
                <a:latin typeface="Courier New" panose="02070309020205020404" pitchFamily="49" charset="0"/>
                <a:cs typeface="Courier New" panose="02070309020205020404" pitchFamily="49" charset="0"/>
              </a:rPr>
              <a:t>//</a:t>
            </a:r>
            <a:r>
              <a:rPr lang="cs-CZ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cs.wikipedia.org/wiki/Soubor:Joseph_II.jpg</a:t>
            </a:r>
            <a:r>
              <a:rPr lang="en-US" sz="16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&gt;.</a:t>
            </a:r>
            <a:endParaRPr lang="cs-CZ" sz="1600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600" i="1" dirty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cs-CZ" sz="1600" i="1" dirty="0" smtClean="0">
              <a:solidFill>
                <a:srgbClr val="000000"/>
              </a:solidFill>
              <a:latin typeface="Courier New" pitchFamily="49" charset="0"/>
              <a:ea typeface="Times New Roman" pitchFamily="18" charset="0"/>
              <a:cs typeface="Courier New" pitchFamily="49" charset="0"/>
            </a:endParaRPr>
          </a:p>
          <a:p>
            <a:pPr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cs-CZ" sz="1600" i="1" dirty="0" smtClean="0">
                <a:solidFill>
                  <a:srgbClr val="000000"/>
                </a:solidFill>
                <a:latin typeface="Courier New" pitchFamily="49" charset="0"/>
                <a:ea typeface="Times New Roman" pitchFamily="18" charset="0"/>
                <a:cs typeface="Courier New" pitchFamily="49" charset="0"/>
              </a:rPr>
              <a:t>Nečíslovaný obrazový materiál je použit z kolekce programu Microsoft PowerPoint.</a:t>
            </a:r>
            <a:endParaRPr lang="cs-CZ" sz="1600" dirty="0" smtClean="0">
              <a:solidFill>
                <a:prstClr val="black"/>
              </a:solidFill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277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3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5576" y="620688"/>
            <a:ext cx="1655763" cy="1360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Nadpis 1"/>
          <p:cNvSpPr txBox="1">
            <a:spLocks/>
          </p:cNvSpPr>
          <p:nvPr/>
        </p:nvSpPr>
        <p:spPr bwMode="auto">
          <a:xfrm>
            <a:off x="2627784" y="692696"/>
            <a:ext cx="5976813" cy="1295400"/>
          </a:xfrm>
          <a:prstGeom prst="rect">
            <a:avLst/>
          </a:prstGeom>
          <a:solidFill>
            <a:schemeClr val="bg1">
              <a:lumMod val="75000"/>
            </a:schemeClr>
          </a:solidFill>
          <a:ln w="9525">
            <a:solidFill>
              <a:schemeClr val="bg1">
                <a:lumMod val="50000"/>
              </a:schemeClr>
            </a:solidFill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cs-CZ" sz="2400" b="1" i="1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ZÁKLADNÍ ŠKOLA OLOMOUC</a:t>
            </a:r>
            <a: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příspěvková organizace</a:t>
            </a:r>
            <a: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600" b="1" i="1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MOZARTOVA 48, 779 00 OLOMOUC</a:t>
            </a:r>
            <a: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tel.: 585 427 142, 775 116 442; fax: 585 422 713</a:t>
            </a:r>
            <a:r>
              <a:rPr lang="cs-CZ" sz="1400" b="1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/>
            </a:r>
            <a:br>
              <a:rPr lang="cs-CZ" sz="2000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</a:br>
            <a:r>
              <a:rPr lang="cs-CZ" sz="1400" b="1" i="1" dirty="0" smtClean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email</a:t>
            </a:r>
            <a:r>
              <a:rPr lang="cs-CZ" sz="1400" i="1" dirty="0" smtClean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: </a:t>
            </a:r>
            <a:r>
              <a:rPr lang="cs-CZ" sz="1400" b="1" i="1" noProof="1" smtClean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  <a:hlinkClick r:id="rId4"/>
              </a:rPr>
              <a:t>kundrum@centrum.cz</a:t>
            </a:r>
            <a:r>
              <a:rPr lang="cs-CZ" sz="1400" b="1" i="1" noProof="1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; </a:t>
            </a:r>
            <a:r>
              <a:rPr lang="cs-CZ" sz="1400" b="1" i="1" noProof="1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  <a:hlinkClick r:id="rId5"/>
              </a:rPr>
              <a:t>www.zs-mozartova.cz</a:t>
            </a:r>
            <a:r>
              <a:rPr lang="cs-CZ" sz="1400" i="1" dirty="0">
                <a:solidFill>
                  <a:prstClr val="black"/>
                </a:solidFill>
                <a:latin typeface="Courier New" pitchFamily="49" charset="0"/>
                <a:ea typeface="+mj-ea"/>
                <a:cs typeface="Courier New" pitchFamily="49" charset="0"/>
              </a:rPr>
              <a:t> </a:t>
            </a:r>
            <a:endParaRPr lang="cs-CZ" sz="1400" i="1" noProof="1">
              <a:solidFill>
                <a:prstClr val="black"/>
              </a:solidFill>
              <a:latin typeface="Courier New" pitchFamily="49" charset="0"/>
              <a:ea typeface="+mj-ea"/>
              <a:cs typeface="Courier New" pitchFamily="49" charset="0"/>
            </a:endParaRPr>
          </a:p>
        </p:txBody>
      </p:sp>
      <p:graphicFrame>
        <p:nvGraphicFramePr>
          <p:cNvPr id="7" name="Tabulk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8470152"/>
              </p:ext>
            </p:extLst>
          </p:nvPr>
        </p:nvGraphicFramePr>
        <p:xfrm>
          <a:off x="467544" y="2492896"/>
          <a:ext cx="8208912" cy="3240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633048"/>
                <a:gridCol w="5575864"/>
              </a:tblGrid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Autor: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Mgr. Marie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Švandová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oblast: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Člověk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a jeho svět</a:t>
                      </a:r>
                      <a:endParaRPr lang="cs-CZ" sz="1600" i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Vzdělávací obor: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Člověk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a jeho svět</a:t>
                      </a:r>
                      <a:endParaRPr lang="cs-CZ" sz="1600" i="1" dirty="0" smtClean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Vyučovací předmět: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Vlastivěda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Ročník: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5.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Tematická</a:t>
                      </a:r>
                      <a:r>
                        <a:rPr lang="cs-CZ" sz="1600" b="1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oblast</a:t>
                      </a:r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:</a:t>
                      </a: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České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dějiny 2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Téma hodiny: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Světlo</a:t>
                      </a:r>
                      <a:r>
                        <a:rPr lang="cs-CZ" sz="1600" i="1" baseline="0" dirty="0" smtClean="0">
                          <a:latin typeface="Courier New" pitchFamily="49" charset="0"/>
                          <a:cs typeface="Courier New" pitchFamily="49" charset="0"/>
                        </a:rPr>
                        <a:t> rozumu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Označení DUM: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VY_32_INOVACE_41.01.ŠVA.VL.5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00">
                <a:tc>
                  <a:txBody>
                    <a:bodyPr/>
                    <a:lstStyle/>
                    <a:p>
                      <a:r>
                        <a:rPr lang="cs-CZ" sz="1600" b="1" i="1" dirty="0" smtClean="0">
                          <a:latin typeface="Courier New" pitchFamily="49" charset="0"/>
                          <a:cs typeface="Courier New" pitchFamily="49" charset="0"/>
                        </a:rPr>
                        <a:t>Vytvořeno:</a:t>
                      </a:r>
                      <a:endParaRPr lang="cs-CZ" sz="1600" b="1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cs-CZ" sz="1600" i="1" dirty="0" smtClean="0">
                          <a:latin typeface="Courier New" pitchFamily="49" charset="0"/>
                          <a:cs typeface="Courier New" pitchFamily="49" charset="0"/>
                        </a:rPr>
                        <a:t>16. 09. </a:t>
                      </a:r>
                      <a:r>
                        <a:rPr lang="cs-CZ" sz="1600" i="1" smtClean="0">
                          <a:latin typeface="Courier New" pitchFamily="49" charset="0"/>
                          <a:cs typeface="Courier New" pitchFamily="49" charset="0"/>
                        </a:rPr>
                        <a:t>2013</a:t>
                      </a:r>
                      <a:endParaRPr lang="cs-CZ" sz="1600" i="1" dirty="0">
                        <a:latin typeface="Courier New" pitchFamily="49" charset="0"/>
                        <a:cs typeface="Courier New" pitchFamily="49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0005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2123728" y="1988840"/>
            <a:ext cx="6172200" cy="1894362"/>
          </a:xfrm>
          <a:solidFill>
            <a:srgbClr val="FFFF00"/>
          </a:solidFill>
        </p:spPr>
        <p:txBody>
          <a:bodyPr>
            <a:normAutofit/>
          </a:bodyPr>
          <a:lstStyle/>
          <a:p>
            <a:r>
              <a:rPr lang="cs-CZ" sz="6000" i="1" dirty="0" smtClean="0">
                <a:latin typeface="Arial" panose="020B0604020202020204" pitchFamily="34" charset="0"/>
                <a:cs typeface="Arial" panose="020B0604020202020204" pitchFamily="34" charset="0"/>
              </a:rPr>
              <a:t>Světlo rozumu</a:t>
            </a:r>
            <a:endParaRPr lang="cs-CZ" sz="60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4400" i="1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Osvícenství</a:t>
            </a:r>
          </a:p>
          <a:p>
            <a:r>
              <a:rPr lang="cs-CZ" sz="4400" i="1" dirty="0" smtClean="0">
                <a:solidFill>
                  <a:schemeClr val="accent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II. pol. 18. stol.</a:t>
            </a:r>
            <a:endParaRPr lang="cs-CZ" sz="4400" i="1" dirty="0">
              <a:solidFill>
                <a:schemeClr val="accent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 descr="C:\Users\admin\AppData\Local\Microsoft\Windows\Temporary Internet Files\Content.IE5\NSJODEZW\MC900382558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005064"/>
            <a:ext cx="2727845" cy="2727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14263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66145" y="620688"/>
            <a:ext cx="7920880" cy="2800767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sz="4400" i="1" dirty="0" smtClean="0">
                <a:solidFill>
                  <a:srgbClr val="C00000"/>
                </a:solidFill>
                <a:latin typeface="+mj-lt"/>
                <a:cs typeface="Arial" panose="020B0604020202020204" pitchFamily="34" charset="0"/>
              </a:rPr>
              <a:t>V 18. stol. </a:t>
            </a:r>
            <a:r>
              <a:rPr lang="cs-CZ" sz="4400" i="1" dirty="0">
                <a:solidFill>
                  <a:srgbClr val="C00000"/>
                </a:solidFill>
                <a:latin typeface="+mj-lt"/>
                <a:cs typeface="Arial" panose="020B0604020202020204" pitchFamily="34" charset="0"/>
              </a:rPr>
              <a:t>p</a:t>
            </a:r>
            <a:r>
              <a:rPr lang="cs-CZ" sz="4400" i="1" dirty="0" smtClean="0">
                <a:solidFill>
                  <a:srgbClr val="C00000"/>
                </a:solidFill>
                <a:latin typeface="+mj-lt"/>
                <a:cs typeface="Arial" panose="020B0604020202020204" pitchFamily="34" charset="0"/>
              </a:rPr>
              <a:t>řevládaly v evropských státech společenské vztahy, kdy veškerou moc měli v rukou: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785937" y="3572631"/>
            <a:ext cx="2598788" cy="769441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4400" i="1" dirty="0" smtClean="0">
                <a:solidFill>
                  <a:srgbClr val="C00000"/>
                </a:solidFill>
                <a:latin typeface="+mj-lt"/>
                <a:cs typeface="Arial" panose="020B0604020202020204" pitchFamily="34" charset="0"/>
              </a:rPr>
              <a:t>panovník</a:t>
            </a:r>
            <a:endParaRPr lang="cs-CZ" sz="4400" i="1" dirty="0">
              <a:solidFill>
                <a:srgbClr val="C00000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6006363" y="3572631"/>
            <a:ext cx="1973617" cy="769441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none" rtlCol="0">
            <a:spAutoFit/>
          </a:bodyPr>
          <a:lstStyle/>
          <a:p>
            <a:r>
              <a:rPr lang="cs-CZ" sz="4400" i="1" dirty="0" smtClean="0">
                <a:solidFill>
                  <a:srgbClr val="C00000"/>
                </a:solidFill>
                <a:latin typeface="+mj-lt"/>
                <a:cs typeface="Arial" panose="020B0604020202020204" pitchFamily="34" charset="0"/>
              </a:rPr>
              <a:t>šlechta</a:t>
            </a:r>
            <a:endParaRPr lang="cs-CZ" sz="4400" i="1" dirty="0">
              <a:solidFill>
                <a:srgbClr val="C00000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3828388" y="5799324"/>
            <a:ext cx="1729961" cy="769441"/>
          </a:xfrm>
          <a:prstGeom prst="rect">
            <a:avLst/>
          </a:prstGeom>
          <a:ln w="12700">
            <a:solidFill>
              <a:srgbClr val="92D050"/>
            </a:solidFill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4400" i="1" dirty="0" smtClean="0">
                <a:solidFill>
                  <a:srgbClr val="C00000"/>
                </a:solidFill>
                <a:latin typeface="+mj-lt"/>
                <a:cs typeface="Arial" panose="020B0604020202020204" pitchFamily="34" charset="0"/>
              </a:rPr>
              <a:t>církev</a:t>
            </a:r>
            <a:endParaRPr lang="cs-CZ" sz="4400" i="1" dirty="0">
              <a:solidFill>
                <a:srgbClr val="C00000"/>
              </a:solidFill>
              <a:latin typeface="+mj-lt"/>
              <a:cs typeface="Arial" panose="020B0604020202020204" pitchFamily="34" charset="0"/>
            </a:endParaRPr>
          </a:p>
        </p:txBody>
      </p:sp>
      <p:pic>
        <p:nvPicPr>
          <p:cNvPr id="1026" name="Picture 2" descr="C:\Users\admin\AppData\Local\Microsoft\Windows\Temporary Internet Files\Content.IE5\ZGWSO2KS\MC90043032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674024"/>
            <a:ext cx="1377950" cy="1835150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admin\AppData\Local\Microsoft\Windows\Temporary Internet Files\Content.IE5\BON3B8YZ\MC900430380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3081" y="3794595"/>
            <a:ext cx="14605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C:\Users\admin\AppData\Local\Microsoft\Windows\Temporary Internet Files\Content.IE5\NSJODEZW\MC900430347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0696" y="4509120"/>
            <a:ext cx="1504950" cy="1825625"/>
          </a:xfrm>
          <a:prstGeom prst="rect">
            <a:avLst/>
          </a:prstGeom>
          <a:noFill/>
          <a:ln w="28575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147207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ovéPole 6"/>
          <p:cNvSpPr txBox="1"/>
          <p:nvPr/>
        </p:nvSpPr>
        <p:spPr>
          <a:xfrm>
            <a:off x="552569" y="550421"/>
            <a:ext cx="423545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3600" b="1" i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Změny ve společnosti</a:t>
            </a:r>
            <a:r>
              <a:rPr lang="cs-CZ" sz="2800" i="1" dirty="0" smtClean="0">
                <a:solidFill>
                  <a:srgbClr val="002060"/>
                </a:solidFill>
              </a:rPr>
              <a:t>:</a:t>
            </a:r>
            <a:endParaRPr lang="cs-CZ" sz="2800" i="1" dirty="0">
              <a:solidFill>
                <a:srgbClr val="002060"/>
              </a:solidFill>
            </a:endParaRPr>
          </a:p>
        </p:txBody>
      </p:sp>
      <p:sp>
        <p:nvSpPr>
          <p:cNvPr id="2" name="TextovéPole 1"/>
          <p:cNvSpPr txBox="1"/>
          <p:nvPr/>
        </p:nvSpPr>
        <p:spPr>
          <a:xfrm>
            <a:off x="552569" y="1323392"/>
            <a:ext cx="8170467" cy="14773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sz="3600" b="1" i="1" dirty="0">
                <a:solidFill>
                  <a:srgbClr val="002060"/>
                </a:solidFill>
                <a:latin typeface="Arial Narrow" panose="020B0606020202030204" pitchFamily="34" charset="0"/>
              </a:rPr>
              <a:t>Prosazuje se </a:t>
            </a:r>
            <a:r>
              <a:rPr lang="cs-CZ" sz="3600" b="1" i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měšťanstvo jako pokroková</a:t>
            </a:r>
          </a:p>
          <a:p>
            <a:r>
              <a:rPr lang="cs-CZ" sz="3600" b="1" i="1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cs-CZ" sz="3600" b="1" i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     síla </a:t>
            </a:r>
            <a:r>
              <a:rPr lang="cs-CZ" sz="3600" b="1" i="1" dirty="0">
                <a:solidFill>
                  <a:srgbClr val="002060"/>
                </a:solidFill>
                <a:latin typeface="Arial Narrow" panose="020B0606020202030204" pitchFamily="34" charset="0"/>
              </a:rPr>
              <a:t>nové společnosti</a:t>
            </a:r>
          </a:p>
          <a:p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552569" y="2792640"/>
            <a:ext cx="6788209" cy="147732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sz="3600" b="1" i="1" dirty="0">
                <a:solidFill>
                  <a:srgbClr val="002060"/>
                </a:solidFill>
                <a:latin typeface="Arial Narrow" panose="020B0606020202030204" pitchFamily="34" charset="0"/>
              </a:rPr>
              <a:t>Společnost se nazývá  kapitalistická</a:t>
            </a:r>
          </a:p>
          <a:p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552569" y="4000998"/>
            <a:ext cx="6788209" cy="923330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sz="3600" b="1" i="1" dirty="0">
                <a:solidFill>
                  <a:srgbClr val="002060"/>
                </a:solidFill>
                <a:latin typeface="Arial Narrow" panose="020B0606020202030204" pitchFamily="34" charset="0"/>
              </a:rPr>
              <a:t>Dochází k vědeckým objevům</a:t>
            </a:r>
          </a:p>
          <a:p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552569" y="4925663"/>
            <a:ext cx="6778223" cy="175432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q"/>
            </a:pPr>
            <a:r>
              <a:rPr lang="cs-CZ" sz="3600" b="1" i="1" dirty="0">
                <a:solidFill>
                  <a:srgbClr val="002060"/>
                </a:solidFill>
                <a:latin typeface="Arial Narrow" panose="020B0606020202030204" pitchFamily="34" charset="0"/>
              </a:rPr>
              <a:t>Nové vynálezy se zavádí </a:t>
            </a:r>
            <a:endParaRPr lang="cs-CZ" sz="3600" b="1" i="1" dirty="0" smtClean="0">
              <a:solidFill>
                <a:srgbClr val="002060"/>
              </a:solidFill>
              <a:latin typeface="Arial Narrow" panose="020B0606020202030204" pitchFamily="34" charset="0"/>
            </a:endParaRPr>
          </a:p>
          <a:p>
            <a:r>
              <a:rPr lang="cs-CZ" sz="3600" b="1" i="1" dirty="0">
                <a:solidFill>
                  <a:srgbClr val="002060"/>
                </a:solidFill>
                <a:latin typeface="Arial Narrow" panose="020B0606020202030204" pitchFamily="34" charset="0"/>
              </a:rPr>
              <a:t> </a:t>
            </a:r>
            <a:r>
              <a:rPr lang="cs-CZ" sz="3600" b="1" i="1" dirty="0" smtClean="0">
                <a:solidFill>
                  <a:srgbClr val="002060"/>
                </a:solidFill>
                <a:latin typeface="Arial Narrow" panose="020B0606020202030204" pitchFamily="34" charset="0"/>
              </a:rPr>
              <a:t>     do </a:t>
            </a:r>
            <a:r>
              <a:rPr lang="cs-CZ" sz="3600" b="1" i="1" dirty="0">
                <a:solidFill>
                  <a:srgbClr val="002060"/>
                </a:solidFill>
                <a:latin typeface="Arial Narrow" panose="020B0606020202030204" pitchFamily="34" charset="0"/>
              </a:rPr>
              <a:t>zemědělství i řemeslné výroby</a:t>
            </a:r>
            <a:endParaRPr lang="cs-CZ" sz="3600" b="1" dirty="0"/>
          </a:p>
        </p:txBody>
      </p:sp>
      <p:pic>
        <p:nvPicPr>
          <p:cNvPr id="11" name="Picture 2" descr="C:\Users\admin\AppData\Local\Microsoft\Windows\Temporary Internet Files\Content.IE5\ZGWSO2KS\MC900089380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5279" y="4367211"/>
            <a:ext cx="2311000" cy="2086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admin\AppData\Local\Microsoft\Windows\Temporary Internet Files\Content.IE5\TAP9CWHJ\MC900089418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44208" y="1782705"/>
            <a:ext cx="2278828" cy="20198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42017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9" grpId="0" animBg="1"/>
      <p:bldP spid="1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211144" cy="1210146"/>
          </a:xfrm>
          <a:gradFill flip="none" rotWithShape="1">
            <a:gsLst>
              <a:gs pos="0">
                <a:schemeClr val="accent4">
                  <a:tint val="35000"/>
                  <a:satMod val="260000"/>
                </a:schemeClr>
              </a:gs>
              <a:gs pos="30000">
                <a:schemeClr val="accent4">
                  <a:tint val="38000"/>
                  <a:satMod val="260000"/>
                </a:schemeClr>
              </a:gs>
              <a:gs pos="75000">
                <a:schemeClr val="accent4">
                  <a:tint val="55000"/>
                  <a:satMod val="255000"/>
                </a:schemeClr>
              </a:gs>
              <a:gs pos="100000">
                <a:schemeClr val="accent4">
                  <a:tint val="70000"/>
                  <a:satMod val="255000"/>
                </a:schemeClr>
              </a:gs>
            </a:gsLst>
            <a:path path="circle">
              <a:fillToRect t="100000" r="100000"/>
            </a:path>
            <a:tileRect l="-100000" b="-100000"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sz="3600" i="1" dirty="0" smtClean="0">
                <a:solidFill>
                  <a:srgbClr val="C00000"/>
                </a:solidFill>
                <a:latin typeface="+mj-lt"/>
                <a:cs typeface="Arial" panose="020B0604020202020204" pitchFamily="34" charset="0"/>
              </a:rPr>
              <a:t> osvícenství – myšlenkový </a:t>
            </a:r>
            <a:br>
              <a:rPr lang="cs-CZ" sz="3600" i="1" dirty="0" smtClean="0">
                <a:solidFill>
                  <a:srgbClr val="C00000"/>
                </a:solidFill>
                <a:latin typeface="+mj-lt"/>
                <a:cs typeface="Arial" panose="020B0604020202020204" pitchFamily="34" charset="0"/>
              </a:rPr>
            </a:br>
            <a:r>
              <a:rPr lang="cs-CZ" sz="3600" i="1" dirty="0">
                <a:solidFill>
                  <a:srgbClr val="C00000"/>
                </a:solidFill>
                <a:latin typeface="+mj-lt"/>
                <a:cs typeface="Arial" panose="020B0604020202020204" pitchFamily="34" charset="0"/>
              </a:rPr>
              <a:t> </a:t>
            </a:r>
            <a:r>
              <a:rPr lang="cs-CZ" sz="3600" i="1" dirty="0" smtClean="0">
                <a:solidFill>
                  <a:srgbClr val="C00000"/>
                </a:solidFill>
                <a:latin typeface="+mj-lt"/>
                <a:cs typeface="Arial" panose="020B0604020202020204" pitchFamily="34" charset="0"/>
              </a:rPr>
              <a:t>                         směr</a:t>
            </a:r>
            <a:endParaRPr lang="cs-CZ" sz="3600" i="1" dirty="0">
              <a:solidFill>
                <a:srgbClr val="C00000"/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cs-CZ" sz="4000" b="1" i="1" dirty="0" smtClean="0">
                <a:solidFill>
                  <a:srgbClr val="00B05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nové </a:t>
            </a:r>
            <a:r>
              <a:rPr lang="cs-CZ" sz="4000" b="1" i="1" dirty="0">
                <a:solidFill>
                  <a:srgbClr val="00B05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názory o  životě a přírodě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4000" b="1" i="1" dirty="0">
                <a:solidFill>
                  <a:srgbClr val="FF000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králové i šlechta se mají o své poddané starat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4000" b="1" i="1" dirty="0">
                <a:solidFill>
                  <a:srgbClr val="002060"/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objevuje se myšlenka o rovnosti lidí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cs-CZ" sz="4000" b="1" i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každý člověk má stejná </a:t>
            </a:r>
            <a:r>
              <a:rPr lang="cs-CZ" sz="4000" b="1" i="1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práva</a:t>
            </a:r>
          </a:p>
          <a:p>
            <a:pPr marL="0" indent="0">
              <a:buNone/>
            </a:pPr>
            <a:r>
              <a:rPr lang="cs-CZ" sz="3900" i="1" dirty="0" smtClean="0">
                <a:solidFill>
                  <a:schemeClr val="accent2">
                    <a:lumMod val="75000"/>
                  </a:schemeClr>
                </a:solidFill>
                <a:latin typeface="+mj-lt"/>
                <a:cs typeface="Arial" panose="020B0604020202020204" pitchFamily="34" charset="0"/>
              </a:rPr>
              <a:t> </a:t>
            </a:r>
            <a:endParaRPr lang="cs-CZ" sz="3900" i="1" dirty="0">
              <a:solidFill>
                <a:schemeClr val="accent2">
                  <a:lumMod val="75000"/>
                </a:schemeClr>
              </a:solidFill>
              <a:latin typeface="+mj-lt"/>
              <a:cs typeface="Arial" panose="020B060402020202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467543" y="5517232"/>
            <a:ext cx="8462573" cy="1200329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cs-CZ" sz="3600" b="1" i="1" dirty="0" smtClean="0">
                <a:solidFill>
                  <a:srgbClr val="FF0000"/>
                </a:solidFill>
              </a:rPr>
              <a:t>Zdůrazňuje svobodu, lidský rozum </a:t>
            </a:r>
          </a:p>
          <a:p>
            <a:r>
              <a:rPr lang="cs-CZ" sz="3600" b="1" i="1" dirty="0">
                <a:solidFill>
                  <a:srgbClr val="FF0000"/>
                </a:solidFill>
              </a:rPr>
              <a:t>a</a:t>
            </a:r>
            <a:r>
              <a:rPr lang="cs-CZ" sz="3600" b="1" i="1" dirty="0" smtClean="0">
                <a:solidFill>
                  <a:srgbClr val="FF0000"/>
                </a:solidFill>
              </a:rPr>
              <a:t> vědu </a:t>
            </a:r>
            <a:endParaRPr lang="cs-CZ" sz="36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8556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admin\AppData\Local\Microsoft\Windows\Temporary Internet Files\Content.IE5\BON3B8YZ\MC900438303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3241" y="796273"/>
            <a:ext cx="2790031" cy="2518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C:\Users\admin\AppData\Local\Microsoft\Windows\Temporary Internet Files\Content.IE5\TAP9CWHJ\MC900438307[1].wm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3140968"/>
            <a:ext cx="3705225" cy="3333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4067944" y="3394050"/>
            <a:ext cx="18473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sz="44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3563888" y="364502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dirty="0"/>
          </a:p>
        </p:txBody>
      </p:sp>
      <p:sp>
        <p:nvSpPr>
          <p:cNvPr id="8" name="TextovéPole 7"/>
          <p:cNvSpPr txBox="1"/>
          <p:nvPr/>
        </p:nvSpPr>
        <p:spPr>
          <a:xfrm>
            <a:off x="535808" y="2606569"/>
            <a:ext cx="6056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4000" b="1" i="1" dirty="0">
              <a:solidFill>
                <a:schemeClr val="accent3"/>
              </a:solidFill>
              <a:latin typeface="Arial Narrow" panose="020B0606020202030204" pitchFamily="34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55576" y="548680"/>
            <a:ext cx="8012130" cy="440120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q"/>
            </a:pPr>
            <a:r>
              <a:rPr lang="cs-CZ" sz="4000" b="1" i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Osvícenské myšlenky </a:t>
            </a:r>
            <a:r>
              <a:rPr lang="cs-CZ" sz="4000" b="1" i="1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pronikaly</a:t>
            </a:r>
          </a:p>
          <a:p>
            <a:r>
              <a:rPr lang="cs-CZ" sz="4000" b="1" i="1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     i do </a:t>
            </a:r>
            <a:r>
              <a:rPr lang="cs-CZ" sz="4000" b="1" i="1" dirty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vládnoucích </a:t>
            </a:r>
            <a:r>
              <a:rPr lang="cs-CZ" sz="4000" b="1" i="1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kruhů, ovlivňovaly</a:t>
            </a:r>
          </a:p>
          <a:p>
            <a:r>
              <a:rPr lang="cs-CZ" sz="4000" b="1" i="1" dirty="0" smtClean="0">
                <a:solidFill>
                  <a:schemeClr val="accent2">
                    <a:lumMod val="75000"/>
                  </a:schemeClr>
                </a:solidFill>
                <a:latin typeface="Arial Narrow" panose="020B0606020202030204" pitchFamily="34" charset="0"/>
              </a:rPr>
              <a:t>     šlechtice, kněze i panovníky</a:t>
            </a:r>
          </a:p>
          <a:p>
            <a:endParaRPr lang="cs-CZ" sz="4000" b="1" i="1" dirty="0">
              <a:solidFill>
                <a:schemeClr val="accent2">
                  <a:lumMod val="75000"/>
                </a:schemeClr>
              </a:solidFill>
              <a:latin typeface="Arial Narrow" panose="020B060602020203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q"/>
            </a:pPr>
            <a:r>
              <a:rPr lang="cs-CZ" sz="4000" b="1" i="1" dirty="0" smtClean="0">
                <a:solidFill>
                  <a:schemeClr val="accent6"/>
                </a:solidFill>
                <a:latin typeface="Arial Narrow" panose="020B0606020202030204" pitchFamily="34" charset="0"/>
              </a:rPr>
              <a:t>Byly provedeny určité změny</a:t>
            </a:r>
          </a:p>
          <a:p>
            <a:r>
              <a:rPr lang="cs-CZ" sz="4000" b="1" i="1" dirty="0" smtClean="0">
                <a:solidFill>
                  <a:schemeClr val="accent6"/>
                </a:solidFill>
                <a:latin typeface="Arial Narrow" panose="020B0606020202030204" pitchFamily="34" charset="0"/>
              </a:rPr>
              <a:t>     - reformy  v řízení státu i životě  lidí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cs-CZ" sz="4000" b="1" dirty="0">
              <a:latin typeface="Arial Narrow" panose="020B0606020202030204" pitchFamily="34" charset="0"/>
            </a:endParaRPr>
          </a:p>
        </p:txBody>
      </p:sp>
      <p:pic>
        <p:nvPicPr>
          <p:cNvPr id="3074" name="Picture 2" descr="C:\Users\admin\AppData\Local\Microsoft\Windows\Temporary Internet Files\Content.IE5\UBC11F21\MC900237940[1].wmf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98257" y="2044523"/>
            <a:ext cx="1352429" cy="9563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 descr="C:\Users\admin\AppData\Local\Microsoft\Windows\Temporary Internet Files\Content.IE5\TAP9CWHJ\MC900331188[1].wmf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55060" y="4509120"/>
            <a:ext cx="1770063" cy="1814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0388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0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cs-CZ" sz="3600" i="1" dirty="0" smtClean="0">
                <a:solidFill>
                  <a:schemeClr val="accent3"/>
                </a:solidFill>
                <a:cs typeface="Arial" panose="020B0604020202020204" pitchFamily="34" charset="0"/>
              </a:rPr>
              <a:t>V habsburské monarchii začali nové myšlenky prosazovat</a:t>
            </a:r>
            <a:endParaRPr lang="cs-CZ" sz="3600" i="1" dirty="0">
              <a:solidFill>
                <a:schemeClr val="accent3"/>
              </a:solidFill>
              <a:cs typeface="Arial" panose="020B0604020202020204" pitchFamily="34" charset="0"/>
            </a:endParaRPr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/>
        <p:txBody>
          <a:bodyPr>
            <a:normAutofit fontScale="85000" lnSpcReduction="20000"/>
          </a:bodyPr>
          <a:lstStyle/>
          <a:p>
            <a:endParaRPr lang="cs-CZ" dirty="0" smtClean="0"/>
          </a:p>
          <a:p>
            <a:pPr>
              <a:buFont typeface="Wingdings" panose="05000000000000000000" pitchFamily="2" charset="2"/>
              <a:buChar char="§"/>
            </a:pPr>
            <a:r>
              <a:rPr lang="cs-CZ" sz="3300" i="1" dirty="0" smtClean="0">
                <a:solidFill>
                  <a:srgbClr val="0070C0"/>
                </a:solidFill>
                <a:latin typeface="+mj-lt"/>
                <a:cs typeface="Arial" panose="020B0604020202020204" pitchFamily="34" charset="0"/>
              </a:rPr>
              <a:t>Začala budovat stálé vojsko a stavět pevnosti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3300" i="1" dirty="0" smtClean="0">
                <a:solidFill>
                  <a:schemeClr val="accent4"/>
                </a:solidFill>
                <a:latin typeface="+mj-lt"/>
                <a:cs typeface="Arial" panose="020B0604020202020204" pitchFamily="34" charset="0"/>
              </a:rPr>
              <a:t>Nařídila, aby daně platila i vrchnost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3300" i="1" dirty="0" smtClean="0">
                <a:solidFill>
                  <a:srgbClr val="00B050"/>
                </a:solidFill>
                <a:latin typeface="+mj-lt"/>
                <a:cs typeface="Arial" panose="020B0604020202020204" pitchFamily="34" charset="0"/>
              </a:rPr>
              <a:t>Snížila robotu na 3 dny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cs-CZ" sz="3300" i="1" dirty="0" smtClean="0">
                <a:solidFill>
                  <a:srgbClr val="FF0000"/>
                </a:solidFill>
                <a:latin typeface="+mj-lt"/>
                <a:cs typeface="Arial" panose="020B0604020202020204" pitchFamily="34" charset="0"/>
              </a:rPr>
              <a:t>Zavedla povinnou školní docházku</a:t>
            </a:r>
          </a:p>
          <a:p>
            <a:endParaRPr lang="cs-CZ" dirty="0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solidFill>
            <a:schemeClr val="bg2"/>
          </a:solidFill>
        </p:spPr>
        <p:txBody>
          <a:bodyPr/>
          <a:lstStyle/>
          <a:p>
            <a:endParaRPr lang="cs-CZ" sz="2800" i="1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cs-CZ" sz="2800" i="1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cs-CZ" dirty="0"/>
          </a:p>
        </p:txBody>
      </p:sp>
      <p:sp>
        <p:nvSpPr>
          <p:cNvPr id="7" name="Zástupný symbol pro text 6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851168"/>
          </a:xfrm>
        </p:spPr>
        <p:txBody>
          <a:bodyPr/>
          <a:lstStyle/>
          <a:p>
            <a:r>
              <a:rPr lang="cs-CZ" sz="2800" i="1" dirty="0" smtClean="0">
                <a:solidFill>
                  <a:srgbClr val="C00000"/>
                </a:solidFill>
              </a:rPr>
              <a:t> Marie Terezie</a:t>
            </a:r>
            <a:endParaRPr lang="cs-CZ" sz="2800" i="1" dirty="0">
              <a:solidFill>
                <a:srgbClr val="C00000"/>
              </a:solidFill>
            </a:endParaRPr>
          </a:p>
        </p:txBody>
      </p:sp>
      <p:pic>
        <p:nvPicPr>
          <p:cNvPr id="2050" name="Picture 2" descr="C:\Users\admin\Desktop\DUMY VL\DUMY\Obrázky\Maria_Theresia11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556792"/>
            <a:ext cx="3744416" cy="5102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7020271" y="6189751"/>
            <a:ext cx="9364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cs-CZ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Obr.1</a:t>
            </a:r>
            <a:r>
              <a:rPr lang="en-US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cs-CZ" sz="14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3983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7" grpId="0" build="p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admin\Desktop\DUMY VL\DUMY\Obrázky\287px-Joseph_II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64088" y="690372"/>
            <a:ext cx="2624328" cy="5477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Zaoblený obdélník 1"/>
          <p:cNvSpPr/>
          <p:nvPr/>
        </p:nvSpPr>
        <p:spPr>
          <a:xfrm>
            <a:off x="899592" y="908720"/>
            <a:ext cx="3960440" cy="115212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2800" i="1" dirty="0" smtClean="0">
                <a:solidFill>
                  <a:schemeClr val="accent2">
                    <a:lumMod val="50000"/>
                  </a:schemeClr>
                </a:solidFill>
              </a:rPr>
              <a:t>Josef II.</a:t>
            </a:r>
            <a:endParaRPr lang="cs-CZ" sz="2800" i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899592" y="2564904"/>
            <a:ext cx="646331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cs-CZ" sz="2800" b="1" i="1" dirty="0" smtClean="0">
              <a:solidFill>
                <a:srgbClr val="FF00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endParaRPr lang="cs-CZ" sz="2800" i="1" dirty="0"/>
          </a:p>
        </p:txBody>
      </p:sp>
      <p:sp>
        <p:nvSpPr>
          <p:cNvPr id="5" name="TextovéPole 4"/>
          <p:cNvSpPr txBox="1"/>
          <p:nvPr/>
        </p:nvSpPr>
        <p:spPr>
          <a:xfrm>
            <a:off x="687582" y="2564904"/>
            <a:ext cx="390519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2800" i="1" dirty="0" smtClean="0">
                <a:solidFill>
                  <a:srgbClr val="FF0000"/>
                </a:solidFill>
              </a:rPr>
              <a:t>   Zrušil nevolnictví</a:t>
            </a:r>
            <a:endParaRPr lang="cs-CZ" sz="2800" i="1" dirty="0">
              <a:solidFill>
                <a:srgbClr val="FF0000"/>
              </a:solidFill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687582" y="3212976"/>
            <a:ext cx="4783682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cs-CZ" sz="2800" i="1" dirty="0" smtClean="0">
                <a:solidFill>
                  <a:srgbClr val="00B050"/>
                </a:solidFill>
              </a:rPr>
              <a:t>  </a:t>
            </a:r>
            <a:r>
              <a:rPr lang="cs-CZ" sz="2800" i="1" dirty="0">
                <a:solidFill>
                  <a:srgbClr val="00B050"/>
                </a:solidFill>
              </a:rPr>
              <a:t>V</a:t>
            </a:r>
            <a:r>
              <a:rPr lang="cs-CZ" sz="2800" i="1" dirty="0" smtClean="0">
                <a:solidFill>
                  <a:srgbClr val="00B050"/>
                </a:solidFill>
              </a:rPr>
              <a:t>ydal toleranční patent -</a:t>
            </a:r>
          </a:p>
          <a:p>
            <a:r>
              <a:rPr lang="cs-CZ" sz="2800" i="1" dirty="0">
                <a:solidFill>
                  <a:srgbClr val="00B050"/>
                </a:solidFill>
              </a:rPr>
              <a:t> </a:t>
            </a:r>
            <a:r>
              <a:rPr lang="cs-CZ" sz="2800" i="1" dirty="0" smtClean="0">
                <a:solidFill>
                  <a:srgbClr val="00B050"/>
                </a:solidFill>
              </a:rPr>
              <a:t>    </a:t>
            </a:r>
            <a:r>
              <a:rPr lang="cs-CZ" sz="2800" i="1" dirty="0">
                <a:solidFill>
                  <a:srgbClr val="00B050"/>
                </a:solidFill>
              </a:rPr>
              <a:t>n</a:t>
            </a:r>
            <a:r>
              <a:rPr lang="cs-CZ" sz="2800" i="1" dirty="0" smtClean="0">
                <a:solidFill>
                  <a:srgbClr val="00B050"/>
                </a:solidFill>
              </a:rPr>
              <a:t>áboženská svoboda –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687581" y="4167083"/>
            <a:ext cx="305223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§"/>
            </a:pPr>
            <a:r>
              <a:rPr lang="cs-CZ" sz="2800" i="1" dirty="0" smtClean="0">
                <a:solidFill>
                  <a:srgbClr val="002060"/>
                </a:solidFill>
              </a:rPr>
              <a:t>Zrušil mnoho klášterů</a:t>
            </a:r>
            <a:endParaRPr lang="cs-CZ" sz="2800" i="1" dirty="0">
              <a:solidFill>
                <a:srgbClr val="00206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206624" y="5013176"/>
            <a:ext cx="564930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cs-CZ" sz="2800" i="1" dirty="0" smtClean="0">
                <a:solidFill>
                  <a:srgbClr val="C00000"/>
                </a:solidFill>
              </a:rPr>
              <a:t>Nařídil zřizovat nemocnice </a:t>
            </a:r>
          </a:p>
          <a:p>
            <a:pPr lvl="1"/>
            <a:r>
              <a:rPr lang="cs-CZ" sz="2800" i="1" dirty="0">
                <a:solidFill>
                  <a:srgbClr val="C00000"/>
                </a:solidFill>
              </a:rPr>
              <a:t> </a:t>
            </a:r>
            <a:r>
              <a:rPr lang="cs-CZ" sz="2800" i="1" dirty="0" smtClean="0">
                <a:solidFill>
                  <a:srgbClr val="C00000"/>
                </a:solidFill>
              </a:rPr>
              <a:t>    a ústavy pro chudé</a:t>
            </a:r>
            <a:endParaRPr lang="cs-CZ" sz="2800" i="1" dirty="0">
              <a:solidFill>
                <a:srgbClr val="C00000"/>
              </a:solidFill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6913565" y="5692479"/>
            <a:ext cx="9364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cs-CZ" sz="14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Obr.2</a:t>
            </a:r>
            <a:r>
              <a:rPr lang="en-US" sz="1400" i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</a:t>
            </a:r>
            <a:endParaRPr lang="cs-CZ" sz="1400" i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4055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9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2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5" grpId="0"/>
      <p:bldP spid="6" grpId="0"/>
      <p:bldP spid="7" grpId="0"/>
      <p:bldP spid="8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Modul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Vrchol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520</TotalTime>
  <Words>475</Words>
  <Application>Microsoft Office PowerPoint</Application>
  <PresentationFormat>Předvádění na obrazovce (4:3)</PresentationFormat>
  <Paragraphs>147</Paragraphs>
  <Slides>14</Slides>
  <Notes>3</Notes>
  <HiddenSlides>0</HiddenSlides>
  <MMClips>0</MMClips>
  <ScaleCrop>false</ScaleCrop>
  <HeadingPairs>
    <vt:vector size="4" baseType="variant">
      <vt:variant>
        <vt:lpstr>Motiv</vt:lpstr>
      </vt:variant>
      <vt:variant>
        <vt:i4>3</vt:i4>
      </vt:variant>
      <vt:variant>
        <vt:lpstr>Nadpisy snímků</vt:lpstr>
      </vt:variant>
      <vt:variant>
        <vt:i4>14</vt:i4>
      </vt:variant>
    </vt:vector>
  </HeadingPairs>
  <TitlesOfParts>
    <vt:vector size="17" baseType="lpstr">
      <vt:lpstr>Arkýř</vt:lpstr>
      <vt:lpstr>Motiv sady Office</vt:lpstr>
      <vt:lpstr>1_Motiv sady Office</vt:lpstr>
      <vt:lpstr>Prezentace aplikace PowerPoint</vt:lpstr>
      <vt:lpstr>Prezentace aplikace PowerPoint</vt:lpstr>
      <vt:lpstr>Světlo rozumu</vt:lpstr>
      <vt:lpstr>Prezentace aplikace PowerPoint</vt:lpstr>
      <vt:lpstr>Prezentace aplikace PowerPoint</vt:lpstr>
      <vt:lpstr> osvícenství – myšlenkový                            směr</vt:lpstr>
      <vt:lpstr>Prezentace aplikace PowerPoint</vt:lpstr>
      <vt:lpstr>V habsburské monarchii začali nové myšlenky prosazovat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Světlo rozumu</dc:title>
  <dc:creator>admin</dc:creator>
  <cp:lastModifiedBy>admin</cp:lastModifiedBy>
  <cp:revision>56</cp:revision>
  <dcterms:created xsi:type="dcterms:W3CDTF">2013-10-27T08:33:45Z</dcterms:created>
  <dcterms:modified xsi:type="dcterms:W3CDTF">2014-01-12T08:04:36Z</dcterms:modified>
</cp:coreProperties>
</file>