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</p:sldMasterIdLst>
  <p:notesMasterIdLst>
    <p:notesMasterId r:id="rId20"/>
  </p:notesMasterIdLst>
  <p:sldIdLst>
    <p:sldId id="274" r:id="rId5"/>
    <p:sldId id="275" r:id="rId6"/>
    <p:sldId id="256" r:id="rId7"/>
    <p:sldId id="257" r:id="rId8"/>
    <p:sldId id="258" r:id="rId9"/>
    <p:sldId id="261" r:id="rId10"/>
    <p:sldId id="263" r:id="rId11"/>
    <p:sldId id="262" r:id="rId12"/>
    <p:sldId id="264" r:id="rId13"/>
    <p:sldId id="265" r:id="rId14"/>
    <p:sldId id="266" r:id="rId15"/>
    <p:sldId id="267" r:id="rId16"/>
    <p:sldId id="259" r:id="rId17"/>
    <p:sldId id="273" r:id="rId18"/>
    <p:sldId id="27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172A2-3D60-4ED0-8EBA-A7BCE07C6F0F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80221-62D0-476C-A500-F4B1774B46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904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184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22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023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33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072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756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37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71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41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09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276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3364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31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877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9038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692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8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796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0260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318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522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5776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5028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913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7810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5844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57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566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836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8725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4857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9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75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18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7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endParaRPr lang="cs-CZ" sz="2000" dirty="0">
              <a:solidFill>
                <a:prstClr val="black"/>
              </a:solidFill>
            </a:endParaRPr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lang="cs-CZ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lang="cs-CZ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23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89863"/>
            <a:ext cx="8515473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Mezi lidem stoupal zájem o českou minulost.</a:t>
            </a:r>
          </a:p>
          <a:p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Rostlo národní sebevědomí a národní hrdost.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3307" y="2204864"/>
            <a:ext cx="8590813" cy="39703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6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František Palacký</a:t>
            </a:r>
            <a:r>
              <a:rPr lang="cs-CZ" sz="3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hlavní osobnost  té doby,</a:t>
            </a:r>
          </a:p>
          <a:p>
            <a:r>
              <a:rPr lang="cs-CZ" sz="3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n</a:t>
            </a:r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apsal významné dílo – </a:t>
            </a:r>
          </a:p>
          <a:p>
            <a:r>
              <a:rPr lang="cs-CZ" sz="36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Dějiny národa českého v Čechách a na Moravě</a:t>
            </a:r>
          </a:p>
          <a:p>
            <a:r>
              <a:rPr lang="cs-CZ" sz="36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 popisuje zde historii českého národa od </a:t>
            </a:r>
          </a:p>
          <a:p>
            <a:r>
              <a:rPr lang="cs-CZ" sz="3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roku 1526 </a:t>
            </a:r>
          </a:p>
          <a:p>
            <a:endParaRPr lang="cs-CZ" sz="3600" b="1" i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cs-CZ" dirty="0"/>
          </a:p>
        </p:txBody>
      </p:sp>
      <p:pic>
        <p:nvPicPr>
          <p:cNvPr id="5122" name="Picture 2" descr="C:\Users\admin\AppData\Local\Microsoft\Windows\Temporary Internet Files\Content.IE5\A2QW4OY8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9120"/>
            <a:ext cx="1800200" cy="148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74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4664"/>
            <a:ext cx="8663975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6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Josef Kajetán Tyl </a:t>
            </a:r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osobnost divadelního světa</a:t>
            </a:r>
          </a:p>
          <a:p>
            <a:r>
              <a:rPr lang="cs-CZ" sz="3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n</a:t>
            </a:r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ejslavnější jeho hrou se stala</a:t>
            </a:r>
          </a:p>
          <a:p>
            <a:r>
              <a:rPr lang="cs-CZ" sz="36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Fidlovačka aneb žádný hněv a žádná rvačka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1520" y="2636912"/>
            <a:ext cx="8663974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P</a:t>
            </a:r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íseň </a:t>
            </a:r>
            <a:r>
              <a:rPr lang="cs-CZ" sz="3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Kde domov můj </a:t>
            </a:r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zlidověla a byla velmi </a:t>
            </a:r>
          </a:p>
          <a:p>
            <a:r>
              <a:rPr lang="cs-CZ" sz="3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o</a:t>
            </a:r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blíbená.</a:t>
            </a:r>
          </a:p>
          <a:p>
            <a:endParaRPr lang="cs-CZ" sz="3600" b="1" i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19" y="4642009"/>
            <a:ext cx="8663975" cy="22159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J</a:t>
            </a:r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. </a:t>
            </a:r>
            <a:r>
              <a:rPr lang="cs-CZ" sz="4000" b="1" i="1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K.Tyl</a:t>
            </a:r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cs-CZ" sz="4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řídil divadlo v Praze, když bylo </a:t>
            </a:r>
            <a:endParaRPr lang="cs-CZ" sz="4000" b="1" i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uzavřeno, založil </a:t>
            </a:r>
            <a:r>
              <a:rPr lang="cs-CZ" sz="4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kočovnou </a:t>
            </a:r>
            <a:endParaRPr lang="cs-CZ" sz="4000" b="1" i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divadelní </a:t>
            </a:r>
            <a:r>
              <a:rPr lang="cs-CZ" sz="4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společnost.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87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4664"/>
            <a:ext cx="805220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Významnou roli  při posilování vlastenectví </a:t>
            </a:r>
          </a:p>
          <a:p>
            <a:r>
              <a:rPr lang="cs-CZ" sz="3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m</a:t>
            </a:r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ěla i </a:t>
            </a:r>
            <a:r>
              <a:rPr lang="cs-CZ" sz="36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muzea. </a:t>
            </a:r>
            <a:endParaRPr lang="cs-CZ" sz="3600" b="1" i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89305" y="2081236"/>
            <a:ext cx="8114419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Na národním obrození se podílely i obyčejní lidé. Zakládala se: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755576" y="3861048"/>
            <a:ext cx="3168352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i="1" dirty="0" smtClean="0">
                <a:latin typeface="Arial Narrow" panose="020B0606020202030204" pitchFamily="34" charset="0"/>
              </a:rPr>
              <a:t>Ochotnická divadla</a:t>
            </a:r>
            <a:endParaRPr lang="cs-CZ" sz="3200" i="1" dirty="0">
              <a:latin typeface="Arial Narrow" panose="020B0606020202030204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55576" y="5490651"/>
            <a:ext cx="3168352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i="1" dirty="0" smtClean="0">
                <a:latin typeface="Arial Narrow" panose="020B0606020202030204" pitchFamily="34" charset="0"/>
              </a:rPr>
              <a:t>Vlastenecké kroužky</a:t>
            </a:r>
            <a:endParaRPr lang="cs-CZ" sz="3200" i="1" dirty="0">
              <a:latin typeface="Arial Narrow" panose="020B0606020202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932040" y="3861048"/>
            <a:ext cx="3168352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i="1" dirty="0" smtClean="0">
                <a:latin typeface="Arial Narrow" panose="020B0606020202030204" pitchFamily="34" charset="0"/>
              </a:rPr>
              <a:t>Čtenářské spolky</a:t>
            </a:r>
            <a:endParaRPr lang="cs-CZ" sz="3200" i="1" dirty="0">
              <a:latin typeface="Arial Narrow" panose="020B0606020202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932040" y="5494518"/>
            <a:ext cx="3168352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i="1" dirty="0" smtClean="0">
                <a:latin typeface="Arial Narrow" panose="020B0606020202030204" pitchFamily="34" charset="0"/>
              </a:rPr>
              <a:t>První bály</a:t>
            </a:r>
            <a:endParaRPr lang="cs-CZ" sz="32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9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48680"/>
            <a:ext cx="886686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V celé říši se mluvilo</a:t>
            </a:r>
            <a:r>
              <a:rPr lang="cs-CZ" sz="2800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…………………………..,</a:t>
            </a:r>
          </a:p>
          <a:p>
            <a:endParaRPr lang="cs-CZ" sz="2800" i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endParaRPr lang="cs-CZ" sz="2800" i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Úředním jazykem byla</a:t>
            </a:r>
            <a:r>
              <a:rPr lang="cs-CZ" sz="2800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………………</a:t>
            </a:r>
          </a:p>
          <a:p>
            <a:endParaRPr lang="cs-CZ" sz="2800" i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endParaRPr lang="cs-CZ" sz="2800" i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Obyvatelstvo venkova mluvilo   </a:t>
            </a:r>
            <a:r>
              <a:rPr lang="cs-CZ" sz="2800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……………..</a:t>
            </a:r>
          </a:p>
        </p:txBody>
      </p:sp>
      <p:sp>
        <p:nvSpPr>
          <p:cNvPr id="3" name="Zaoblený obdélník 2"/>
          <p:cNvSpPr/>
          <p:nvPr/>
        </p:nvSpPr>
        <p:spPr>
          <a:xfrm>
            <a:off x="6588224" y="3491141"/>
            <a:ext cx="22682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česky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968044" y="2019910"/>
            <a:ext cx="3240360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němčina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768113" y="528252"/>
            <a:ext cx="3240360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německy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4581128"/>
            <a:ext cx="81547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Lidem, kteří chtěli český jazyk zachránit</a:t>
            </a:r>
          </a:p>
          <a:p>
            <a:r>
              <a:rPr lang="cs-CZ" sz="40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s</a:t>
            </a:r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 říkalo    …………………………..</a:t>
            </a:r>
            <a:endParaRPr lang="cs-CZ" sz="4000" dirty="0"/>
          </a:p>
        </p:txBody>
      </p:sp>
      <p:sp>
        <p:nvSpPr>
          <p:cNvPr id="8" name="Zaoblený obdélník 7"/>
          <p:cNvSpPr/>
          <p:nvPr/>
        </p:nvSpPr>
        <p:spPr>
          <a:xfrm>
            <a:off x="2627784" y="5295762"/>
            <a:ext cx="4875785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buditelé - vlastenci 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7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83199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První české vydavatelství a knihkupectví</a:t>
            </a:r>
          </a:p>
          <a:p>
            <a:r>
              <a:rPr lang="cs-CZ" sz="40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s</a:t>
            </a:r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 jmenovalo   …………………………..</a:t>
            </a:r>
            <a:endParaRPr lang="cs-CZ" sz="4000" dirty="0"/>
          </a:p>
        </p:txBody>
      </p:sp>
      <p:sp>
        <p:nvSpPr>
          <p:cNvPr id="4" name="Zaoblený obdélník 3"/>
          <p:cNvSpPr/>
          <p:nvPr/>
        </p:nvSpPr>
        <p:spPr>
          <a:xfrm>
            <a:off x="3275856" y="938451"/>
            <a:ext cx="4875785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Česká expedice 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71982" y="2060848"/>
            <a:ext cx="78678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První české divadlo neslo název</a:t>
            </a:r>
          </a:p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………………, byla to dřevěná budova.</a:t>
            </a:r>
            <a:endParaRPr lang="cs-CZ" sz="4000" dirty="0"/>
          </a:p>
        </p:txBody>
      </p:sp>
      <p:sp>
        <p:nvSpPr>
          <p:cNvPr id="6" name="Zaoblený obdélník 5"/>
          <p:cNvSpPr/>
          <p:nvPr/>
        </p:nvSpPr>
        <p:spPr>
          <a:xfrm>
            <a:off x="284061" y="2722567"/>
            <a:ext cx="2664295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Bouda 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3789040"/>
            <a:ext cx="82878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Významné osobnosti této doby</a:t>
            </a:r>
          </a:p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……………………     a    ………………........</a:t>
            </a:r>
            <a:endParaRPr lang="cs-CZ" sz="4000" dirty="0"/>
          </a:p>
        </p:txBody>
      </p:sp>
      <p:sp>
        <p:nvSpPr>
          <p:cNvPr id="8" name="Zaoblený obdélník 7"/>
          <p:cNvSpPr/>
          <p:nvPr/>
        </p:nvSpPr>
        <p:spPr>
          <a:xfrm>
            <a:off x="251520" y="4398496"/>
            <a:ext cx="3811729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František Palacký 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794191" y="4392399"/>
            <a:ext cx="377739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Josef Kajetán Tyl 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1520" y="5373216"/>
            <a:ext cx="81692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Významnou úlohu hrálo   …………………</a:t>
            </a:r>
            <a:endParaRPr lang="cs-CZ" sz="4000" dirty="0"/>
          </a:p>
        </p:txBody>
      </p:sp>
      <p:sp>
        <p:nvSpPr>
          <p:cNvPr id="11" name="Zaoblený obdélník 10"/>
          <p:cNvSpPr/>
          <p:nvPr/>
        </p:nvSpPr>
        <p:spPr>
          <a:xfrm>
            <a:off x="5222630" y="5361022"/>
            <a:ext cx="2929011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divadlo 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43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/>
      <p:bldP spid="8" grpId="0" animBg="1"/>
      <p:bldP spid="9" grpId="0" animBg="1"/>
      <p:bldP spid="10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solidFill>
                <a:prstClr val="black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78726" y="943564"/>
            <a:ext cx="813690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ČAPKA, </a:t>
            </a:r>
            <a:r>
              <a:rPr lang="cs-CZ" sz="1600" i="1" dirty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</a:t>
            </a: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. Vlastivěda 5. Významné události nových českých dějin, učebnice pro 5.ročník. Brno: Nová škola, 2013. ISBN 978-80-7289-480-2. s. 25 – 27.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ČAPKA, F. Člověk a jeho svět. Lidé a čas. Obrazy z novějších českých dějin. Všeň: Alter, 2012. ISBN 978-80-7245-229-3. s. 59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Dlouhý, A., Chmelařová, H. Pracovní listy k učebnici Obrazy z novějších českých dějin. Všeň: ALTER, 2011. 47 s. ISBN 80-7168-013-3. </a:t>
            </a:r>
            <a:endParaRPr lang="cs-CZ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</a:t>
            </a: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zdroje: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76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solidFill>
                <a:prstClr val="black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648224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Marie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Švandová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</a:t>
                      </a:r>
                      <a:r>
                        <a:rPr lang="cs-CZ" sz="1600" i="1" baseline="0" smtClean="0">
                          <a:latin typeface="Courier New" pitchFamily="49" charset="0"/>
                          <a:cs typeface="Courier New" pitchFamily="49" charset="0"/>
                        </a:rPr>
                        <a:t>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5.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České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dějiny 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Počátky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baseline="0" smtClean="0">
                          <a:latin typeface="Courier New" pitchFamily="49" charset="0"/>
                          <a:cs typeface="Courier New" pitchFamily="49" charset="0"/>
                        </a:rPr>
                        <a:t>národního </a:t>
                      </a:r>
                      <a:r>
                        <a:rPr lang="cs-CZ" sz="1600" i="1" baseline="0" smtClean="0">
                          <a:latin typeface="Courier New" pitchFamily="49" charset="0"/>
                          <a:cs typeface="Courier New" pitchFamily="49" charset="0"/>
                        </a:rPr>
                        <a:t>obrození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VY_32_INOVACE_41.02.SVA.VL.5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23.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09. 2013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4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093340" cy="1793167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i="1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Počátky národního obrození</a:t>
            </a:r>
            <a:endParaRPr lang="cs-CZ" b="1" i="1" dirty="0">
              <a:solidFill>
                <a:srgbClr val="FFC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7" name="Picture 3" descr="C:\Users\admin\AppData\Local\Microsoft\Windows\Temporary Internet Files\Content.IE5\A2QW4OY8\MC900019306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645024"/>
            <a:ext cx="3085926" cy="2692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6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51520" y="1052736"/>
            <a:ext cx="88296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i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Habsburská monarchie byla silným státem.</a:t>
            </a:r>
          </a:p>
          <a:p>
            <a:r>
              <a:rPr lang="cs-CZ" sz="4000" b="1" i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Na jeho území žilo mnoho různých národů:</a:t>
            </a:r>
            <a:endParaRPr lang="cs-CZ" sz="4000" b="1" i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5536" y="2823460"/>
            <a:ext cx="1152128" cy="3701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Slované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48 %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907704" y="4365104"/>
            <a:ext cx="1152128" cy="2160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Němci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23 %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7704961" y="6435334"/>
            <a:ext cx="1107443" cy="900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Ostatní 1%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3347864" y="5199724"/>
            <a:ext cx="1134529" cy="13256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Maďaři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20 %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4788024" y="6165304"/>
            <a:ext cx="1152128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Italové</a:t>
            </a:r>
          </a:p>
          <a:p>
            <a:pPr algn="ctr"/>
            <a:r>
              <a:rPr lang="cs-CZ" dirty="0" smtClean="0"/>
              <a:t>6 %</a:t>
            </a:r>
            <a:endParaRPr lang="cs-CZ" dirty="0"/>
          </a:p>
          <a:p>
            <a:pPr algn="ctr"/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6300192" y="6345324"/>
            <a:ext cx="1152128" cy="1800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Rumuni</a:t>
            </a:r>
          </a:p>
          <a:p>
            <a:pPr algn="ctr"/>
            <a:r>
              <a:rPr lang="cs-CZ" dirty="0" smtClean="0"/>
              <a:t>2 %</a:t>
            </a:r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66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8265404" cy="5632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h</a:t>
            </a:r>
            <a:r>
              <a:rPr lang="cs-CZ" sz="4000" b="1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lavním městem byla </a:t>
            </a:r>
            <a:r>
              <a:rPr lang="cs-CZ" sz="40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Vídeň</a:t>
            </a:r>
          </a:p>
          <a:p>
            <a:endParaRPr lang="cs-CZ" sz="4000" b="1" i="1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ú</a:t>
            </a:r>
            <a:r>
              <a:rPr lang="cs-CZ" sz="4000" b="1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ředním jazykem byla </a:t>
            </a:r>
            <a:r>
              <a:rPr lang="cs-CZ" sz="40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němčina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cs-CZ" sz="4000" b="1" i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na úřadech, v armádě i ve školách se</a:t>
            </a:r>
          </a:p>
          <a:p>
            <a:r>
              <a:rPr lang="cs-CZ" sz="40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cs-CZ" sz="40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   mluvilo výhradně německy</a:t>
            </a:r>
            <a:endParaRPr lang="cs-CZ" sz="40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cs-CZ" sz="4000" b="1" i="1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0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česky </a:t>
            </a:r>
            <a:r>
              <a:rPr lang="cs-CZ" sz="4000" b="1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cs-CZ" sz="4000" b="1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mluvili  prostí lidé ve městech </a:t>
            </a:r>
          </a:p>
          <a:p>
            <a:r>
              <a:rPr lang="cs-CZ" sz="4000" b="1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cs-CZ" sz="4000" b="1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    a poddaní na venkově</a:t>
            </a:r>
            <a:r>
              <a:rPr lang="cs-CZ" sz="40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endParaRPr lang="cs-CZ" sz="4000" b="1" i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81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C:\Users\admin\AppData\Local\Microsoft\Windows\Temporary Internet Files\Content.IE5\NSJODEZW\MC90029547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778" y="1291260"/>
            <a:ext cx="2228181" cy="173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79512" y="404664"/>
            <a:ext cx="842493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Po zrušení nevolnictví přicházejí</a:t>
            </a:r>
          </a:p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na studia do měst i chlapci z venkova</a:t>
            </a:r>
          </a:p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 </a:t>
            </a:r>
            <a:r>
              <a:rPr lang="cs-CZ" sz="40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s</a:t>
            </a:r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tudovali české dějiny a kulturu</a:t>
            </a:r>
          </a:p>
          <a:p>
            <a:endParaRPr lang="cs-CZ" sz="2800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Šipka dolů 11"/>
          <p:cNvSpPr/>
          <p:nvPr/>
        </p:nvSpPr>
        <p:spPr>
          <a:xfrm>
            <a:off x="3787252" y="228534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211540" y="3342626"/>
            <a:ext cx="76476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Jazyk předků </a:t>
            </a:r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český jazyk</a:t>
            </a:r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je třeba zachránit</a:t>
            </a:r>
            <a:endParaRPr lang="cs-CZ" sz="4000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Šipka dolů 16"/>
          <p:cNvSpPr/>
          <p:nvPr/>
        </p:nvSpPr>
        <p:spPr>
          <a:xfrm>
            <a:off x="3787252" y="4288318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179512" y="5085184"/>
            <a:ext cx="79775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Říkalo se jim vlastenci nebo národní buditelé – český národ probouzeli</a:t>
            </a:r>
            <a:endParaRPr lang="cs-CZ" sz="4000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 descr="C:\Users\admin\AppData\Local\Microsoft\Windows\Temporary Internet Files\Content.IE5\TAP9CWHJ\MC9003515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911" y="3212976"/>
            <a:ext cx="2009216" cy="215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86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6" grpId="0"/>
      <p:bldP spid="17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AppData\Local\Microsoft\Windows\Temporary Internet Files\Content.IE5\NSJODEZW\MC9000193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908720"/>
            <a:ext cx="2267031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aoblený obdélník 5"/>
          <p:cNvSpPr/>
          <p:nvPr/>
        </p:nvSpPr>
        <p:spPr>
          <a:xfrm>
            <a:off x="683568" y="986041"/>
            <a:ext cx="4248472" cy="121882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i="1" dirty="0" smtClean="0">
                <a:latin typeface="Arial Narrow" panose="020B0606020202030204" pitchFamily="34" charset="0"/>
              </a:rPr>
              <a:t>Začaly se psát české knihy</a:t>
            </a:r>
            <a:endParaRPr lang="cs-CZ" sz="3600" b="1" i="1" dirty="0">
              <a:latin typeface="Arial Narrow" panose="020B0606020202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83568" y="2564904"/>
            <a:ext cx="4248472" cy="121882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i="1" dirty="0" smtClean="0">
                <a:latin typeface="Arial Narrow" panose="020B0606020202030204" pitchFamily="34" charset="0"/>
              </a:rPr>
              <a:t>Překládaly se z jiných evropských jazyků</a:t>
            </a:r>
            <a:endParaRPr lang="cs-CZ" sz="3600" b="1" i="1" dirty="0">
              <a:latin typeface="Arial Narrow" panose="020B0606020202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83568" y="4293096"/>
            <a:ext cx="4248472" cy="16921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i="1" dirty="0" smtClean="0">
                <a:latin typeface="Arial Narrow" panose="020B0606020202030204" pitchFamily="34" charset="0"/>
              </a:rPr>
              <a:t>V Praze bylo založeno první české knihkupectví</a:t>
            </a:r>
            <a:endParaRPr lang="cs-CZ" sz="3600" b="1" i="1" dirty="0">
              <a:latin typeface="Arial Narrow" panose="020B0606020202030204" pitchFamily="34" charset="0"/>
            </a:endParaRPr>
          </a:p>
        </p:txBody>
      </p:sp>
      <p:pic>
        <p:nvPicPr>
          <p:cNvPr id="2052" name="Picture 4" descr="C:\Users\admin\AppData\Local\Microsoft\Windows\Temporary Internet Files\Content.IE5\TAP9CWHJ\MC90044173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794" y="1736812"/>
            <a:ext cx="2233199" cy="223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dmin\AppData\Local\Microsoft\Windows\Temporary Internet Files\Content.IE5\ZGWSO2KS\MP90042768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73016"/>
            <a:ext cx="1778070" cy="2665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541877" y="6015032"/>
            <a:ext cx="4199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Česká expedice</a:t>
            </a:r>
            <a:endParaRPr lang="cs-CZ" sz="3600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70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711554"/>
            <a:ext cx="7334059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Bylo postaveno první české divadlo</a:t>
            </a:r>
          </a:p>
          <a:p>
            <a:r>
              <a:rPr lang="cs-CZ" sz="4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 dřevěná  budova, které se říkalo  </a:t>
            </a:r>
            <a:endParaRPr lang="cs-CZ" sz="4000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2802425" y="2708920"/>
            <a:ext cx="3096344" cy="13366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Bouda</a:t>
            </a:r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4" name="Picture 2" descr="C:\Users\admin\AppData\Local\Microsoft\Windows\Temporary Internet Files\Content.IE5\TAP9CWHJ\MC9004336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37990"/>
            <a:ext cx="1584176" cy="1458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AppData\Local\Microsoft\Windows\Temporary Internet Files\Content.IE5\BON3B8YZ\MC90043366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43776"/>
            <a:ext cx="1827886" cy="1476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59213" y="5451321"/>
            <a:ext cx="7266733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b="1" i="1" dirty="0" smtClean="0">
                <a:latin typeface="Arial Narrow" panose="020B0606020202030204" pitchFamily="34" charset="0"/>
              </a:rPr>
              <a:t>Divadelní hry se zde hrály v češtině</a:t>
            </a:r>
            <a:endParaRPr lang="cs-CZ" sz="4000" b="1" i="1" dirty="0">
              <a:latin typeface="Arial Narrow" panose="020B060602020203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83568" y="4365104"/>
            <a:ext cx="78117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i="1" dirty="0" smtClean="0">
                <a:latin typeface="Arial Narrow" panose="020B0606020202030204" pitchFamily="34" charset="0"/>
              </a:rPr>
              <a:t>Stálo na Koňském trhu (dnešní Václavské náměstí</a:t>
            </a:r>
            <a:r>
              <a:rPr lang="cs-CZ" sz="3200" dirty="0" smtClean="0">
                <a:latin typeface="Arial Narrow" panose="020B0606020202030204" pitchFamily="34" charset="0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39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admin\AppData\Local\Microsoft\Windows\Temporary Internet Files\Content.IE5\UBC11F21\MC9000894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03020"/>
            <a:ext cx="3862428" cy="366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11560" y="1268760"/>
            <a:ext cx="773320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Na venkově hráli české</a:t>
            </a:r>
          </a:p>
          <a:p>
            <a:r>
              <a:rPr lang="cs-CZ" sz="4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>h</a:t>
            </a:r>
            <a:r>
              <a:rPr lang="cs-CZ" sz="4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ry kočovní loutkáři.</a:t>
            </a:r>
          </a:p>
          <a:p>
            <a:endParaRPr lang="cs-CZ" sz="4000" b="1" i="1" dirty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r>
              <a:rPr lang="cs-CZ" sz="4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V té době se zrodila oblíbená</a:t>
            </a:r>
          </a:p>
          <a:p>
            <a:r>
              <a:rPr lang="cs-CZ" sz="4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postavička - </a:t>
            </a:r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Kašpárek.</a:t>
            </a:r>
          </a:p>
          <a:p>
            <a:endParaRPr lang="cs-CZ" sz="40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cs-CZ" sz="4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Jejím autorem je známý český loutkář</a:t>
            </a:r>
          </a:p>
          <a:p>
            <a:r>
              <a:rPr lang="cs-CZ" sz="4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Matěj Kopecký.</a:t>
            </a:r>
            <a:endParaRPr lang="cs-CZ" sz="4000" b="1" i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43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erodynamik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247</TotalTime>
  <Words>539</Words>
  <Application>Microsoft Office PowerPoint</Application>
  <PresentationFormat>Předvádění na obrazovce (4:3)</PresentationFormat>
  <Paragraphs>145</Paragraphs>
  <Slides>15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Aerodynamika</vt:lpstr>
      <vt:lpstr>Motiv sady Office</vt:lpstr>
      <vt:lpstr>1_Motiv sady Office</vt:lpstr>
      <vt:lpstr>2_Motiv sady Office</vt:lpstr>
      <vt:lpstr>Prezentace aplikace PowerPoint</vt:lpstr>
      <vt:lpstr>Prezentace aplikace PowerPoint</vt:lpstr>
      <vt:lpstr>Počátky národního obrození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Počátky národního obrození</dc:title>
  <dc:creator>admin</dc:creator>
  <cp:lastModifiedBy>admin</cp:lastModifiedBy>
  <cp:revision>31</cp:revision>
  <dcterms:created xsi:type="dcterms:W3CDTF">2013-11-16T20:26:06Z</dcterms:created>
  <dcterms:modified xsi:type="dcterms:W3CDTF">2014-02-10T20:47:56Z</dcterms:modified>
</cp:coreProperties>
</file>